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68" r:id="rId3"/>
    <p:sldId id="258" r:id="rId4"/>
    <p:sldId id="269" r:id="rId5"/>
    <p:sldId id="278" r:id="rId6"/>
    <p:sldId id="260" r:id="rId7"/>
    <p:sldId id="267" r:id="rId8"/>
    <p:sldId id="261" r:id="rId9"/>
    <p:sldId id="266" r:id="rId10"/>
    <p:sldId id="272" r:id="rId11"/>
    <p:sldId id="262" r:id="rId12"/>
    <p:sldId id="273" r:id="rId13"/>
    <p:sldId id="274" r:id="rId14"/>
    <p:sldId id="276" r:id="rId15"/>
    <p:sldId id="277" r:id="rId16"/>
    <p:sldId id="279" r:id="rId17"/>
    <p:sldId id="265" r:id="rId18"/>
  </p:sldIdLst>
  <p:sldSz cx="9906000" cy="6858000" type="A4"/>
  <p:notesSz cx="7100888" cy="10231438"/>
  <p:embeddedFontLst>
    <p:embeddedFont>
      <p:font typeface="Poppins" panose="00000500000000000000" pitchFamily="2" charset="0"/>
      <p:regular r:id="rId19"/>
      <p:bold r:id="rId20"/>
      <p:italic r:id="rId21"/>
      <p:boldItalic r:id="rId22"/>
    </p:embeddedFont>
    <p:embeddedFont>
      <p:font typeface="Poppins Black" panose="00000A00000000000000" pitchFamily="2" charset="0"/>
      <p:bold r:id="rId23"/>
      <p:boldItalic r:id="rId24"/>
    </p:embeddedFont>
    <p:embeddedFont>
      <p:font typeface="Poppins Medium" panose="00000600000000000000" pitchFamily="2" charset="0"/>
      <p:regular r:id="rId25"/>
      <p:italic r:id="rId2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len McHenry" initials="HM" lastIdx="1" clrIdx="0">
    <p:extLst>
      <p:ext uri="{19B8F6BF-5375-455C-9EA6-DF929625EA0E}">
        <p15:presenceInfo xmlns:p15="http://schemas.microsoft.com/office/powerpoint/2012/main" userId="S::sushmw@bath.ac.uk::e2d07a7c-7a6d-4024-bbd7-77f6704f3577" providerId="AD"/>
      </p:ext>
    </p:extLst>
  </p:cmAuthor>
  <p:cmAuthor id="2" name="Andrew McLaughlin" initials="AM" lastIdx="1" clrIdx="1">
    <p:extLst>
      <p:ext uri="{19B8F6BF-5375-455C-9EA6-DF929625EA0E}">
        <p15:presenceInfo xmlns:p15="http://schemas.microsoft.com/office/powerpoint/2012/main" userId="Andrew McLaughl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1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9F1B5C-C69E-45B8-BF89-9C10432DEDC0}" v="56" dt="2026-08-26T06:31:47.1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454" autoAdjust="0"/>
  </p:normalViewPr>
  <p:slideViewPr>
    <p:cSldViewPr snapToGrid="0">
      <p:cViewPr varScale="1">
        <p:scale>
          <a:sx n="72" d="100"/>
          <a:sy n="72" d="100"/>
        </p:scale>
        <p:origin x="1371" y="3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presProps" Target="presProps.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commentAuthors" Target="commentAuthors.xml"/><Relationship Id="rId30" Type="http://schemas.openxmlformats.org/officeDocument/2006/relationships/theme" Target="theme/theme1.xml"/><Relationship Id="rId35" Type="http://schemas.openxmlformats.org/officeDocument/2006/relationships/customXml" Target="../customXml/item2.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ona Slaven" userId="80ef62f48701bf43" providerId="LiveId" clId="{636AA381-AE5A-46ED-A5D4-46C383FE1056}"/>
    <pc:docChg chg="undo redo custSel addSld delSld modSld sldOrd">
      <pc:chgData name="Fiona Slaven" userId="80ef62f48701bf43" providerId="LiveId" clId="{636AA381-AE5A-46ED-A5D4-46C383FE1056}" dt="2026-08-26T06:31:58.090" v="3124" actId="2696"/>
      <pc:docMkLst>
        <pc:docMk/>
      </pc:docMkLst>
      <pc:sldChg chg="modSp mod">
        <pc:chgData name="Fiona Slaven" userId="80ef62f48701bf43" providerId="LiveId" clId="{636AA381-AE5A-46ED-A5D4-46C383FE1056}" dt="2026-08-26T05:29:34.808" v="1992" actId="20577"/>
        <pc:sldMkLst>
          <pc:docMk/>
          <pc:sldMk cId="4210834519" sldId="258"/>
        </pc:sldMkLst>
        <pc:spChg chg="mod">
          <ac:chgData name="Fiona Slaven" userId="80ef62f48701bf43" providerId="LiveId" clId="{636AA381-AE5A-46ED-A5D4-46C383FE1056}" dt="2026-08-26T05:29:34.808" v="1992" actId="20577"/>
          <ac:spMkLst>
            <pc:docMk/>
            <pc:sldMk cId="4210834519" sldId="258"/>
            <ac:spMk id="2" creationId="{076FD494-32D3-401D-A332-AEAA811040F0}"/>
          </ac:spMkLst>
        </pc:spChg>
        <pc:spChg chg="mod">
          <ac:chgData name="Fiona Slaven" userId="80ef62f48701bf43" providerId="LiveId" clId="{636AA381-AE5A-46ED-A5D4-46C383FE1056}" dt="2026-08-25T21:01:43.398" v="1266" actId="14100"/>
          <ac:spMkLst>
            <pc:docMk/>
            <pc:sldMk cId="4210834519" sldId="258"/>
            <ac:spMk id="3" creationId="{144F5C28-2549-489F-A342-67E4E28FDB36}"/>
          </ac:spMkLst>
        </pc:spChg>
      </pc:sldChg>
      <pc:sldChg chg="delSp modSp del mod">
        <pc:chgData name="Fiona Slaven" userId="80ef62f48701bf43" providerId="LiveId" clId="{636AA381-AE5A-46ED-A5D4-46C383FE1056}" dt="2026-08-25T16:46:47.637" v="320" actId="2696"/>
        <pc:sldMkLst>
          <pc:docMk/>
          <pc:sldMk cId="1472019270" sldId="259"/>
        </pc:sldMkLst>
        <pc:spChg chg="mod">
          <ac:chgData name="Fiona Slaven" userId="80ef62f48701bf43" providerId="LiveId" clId="{636AA381-AE5A-46ED-A5D4-46C383FE1056}" dt="2026-08-25T16:42:59.201" v="293" actId="27636"/>
          <ac:spMkLst>
            <pc:docMk/>
            <pc:sldMk cId="1472019270" sldId="259"/>
            <ac:spMk id="2" creationId="{DE872428-C041-4139-A206-BB45AB138B3E}"/>
          </ac:spMkLst>
        </pc:spChg>
        <pc:graphicFrameChg chg="del mod modGraphic">
          <ac:chgData name="Fiona Slaven" userId="80ef62f48701bf43" providerId="LiveId" clId="{636AA381-AE5A-46ED-A5D4-46C383FE1056}" dt="2026-08-25T16:46:25.809" v="308" actId="21"/>
          <ac:graphicFrameMkLst>
            <pc:docMk/>
            <pc:sldMk cId="1472019270" sldId="259"/>
            <ac:graphicFrameMk id="4" creationId="{CAC2B973-7D82-4429-A112-B356225004B7}"/>
          </ac:graphicFrameMkLst>
        </pc:graphicFrameChg>
      </pc:sldChg>
      <pc:sldChg chg="addSp delSp modSp mod ord">
        <pc:chgData name="Fiona Slaven" userId="80ef62f48701bf43" providerId="LiveId" clId="{636AA381-AE5A-46ED-A5D4-46C383FE1056}" dt="2026-08-26T05:39:24.431" v="2332"/>
        <pc:sldMkLst>
          <pc:docMk/>
          <pc:sldMk cId="2915212617" sldId="260"/>
        </pc:sldMkLst>
        <pc:spChg chg="mod">
          <ac:chgData name="Fiona Slaven" userId="80ef62f48701bf43" providerId="LiveId" clId="{636AA381-AE5A-46ED-A5D4-46C383FE1056}" dt="2026-08-25T21:19:58.195" v="1851" actId="20577"/>
          <ac:spMkLst>
            <pc:docMk/>
            <pc:sldMk cId="2915212617" sldId="260"/>
            <ac:spMk id="2" creationId="{66351129-669F-4E32-82C1-3491BDB69301}"/>
          </ac:spMkLst>
        </pc:spChg>
        <pc:graphicFrameChg chg="add del">
          <ac:chgData name="Fiona Slaven" userId="80ef62f48701bf43" providerId="LiveId" clId="{636AA381-AE5A-46ED-A5D4-46C383FE1056}" dt="2026-08-25T16:46:33.942" v="314" actId="22"/>
          <ac:graphicFrameMkLst>
            <pc:docMk/>
            <pc:sldMk cId="2915212617" sldId="260"/>
            <ac:graphicFrameMk id="5" creationId="{6E0FB8F4-C2A7-9A67-A6A0-D8690837D3E5}"/>
          </ac:graphicFrameMkLst>
        </pc:graphicFrameChg>
        <pc:graphicFrameChg chg="add mod modGraphic">
          <ac:chgData name="Fiona Slaven" userId="80ef62f48701bf43" providerId="LiveId" clId="{636AA381-AE5A-46ED-A5D4-46C383FE1056}" dt="2026-08-25T20:59:15.404" v="1241" actId="255"/>
          <ac:graphicFrameMkLst>
            <pc:docMk/>
            <pc:sldMk cId="2915212617" sldId="260"/>
            <ac:graphicFrameMk id="7" creationId="{16E53669-E35B-4CAA-EE0C-0D795D9F88AC}"/>
          </ac:graphicFrameMkLst>
        </pc:graphicFrameChg>
      </pc:sldChg>
      <pc:sldChg chg="modSp mod">
        <pc:chgData name="Fiona Slaven" userId="80ef62f48701bf43" providerId="LiveId" clId="{636AA381-AE5A-46ED-A5D4-46C383FE1056}" dt="2026-08-25T21:21:01.906" v="1859" actId="255"/>
        <pc:sldMkLst>
          <pc:docMk/>
          <pc:sldMk cId="3497398598" sldId="261"/>
        </pc:sldMkLst>
        <pc:spChg chg="mod">
          <ac:chgData name="Fiona Slaven" userId="80ef62f48701bf43" providerId="LiveId" clId="{636AA381-AE5A-46ED-A5D4-46C383FE1056}" dt="2026-08-25T21:21:01.906" v="1859" actId="255"/>
          <ac:spMkLst>
            <pc:docMk/>
            <pc:sldMk cId="3497398598" sldId="261"/>
            <ac:spMk id="2" creationId="{7B990DE3-685A-4E57-8AC0-24CEA337ACD6}"/>
          </ac:spMkLst>
        </pc:spChg>
        <pc:spChg chg="mod">
          <ac:chgData name="Fiona Slaven" userId="80ef62f48701bf43" providerId="LiveId" clId="{636AA381-AE5A-46ED-A5D4-46C383FE1056}" dt="2026-08-25T17:09:09.886" v="420" actId="20577"/>
          <ac:spMkLst>
            <pc:docMk/>
            <pc:sldMk cId="3497398598" sldId="261"/>
            <ac:spMk id="3" creationId="{F213CC37-1F87-436A-92BF-1132027B1572}"/>
          </ac:spMkLst>
        </pc:spChg>
      </pc:sldChg>
      <pc:sldChg chg="modSp mod ord">
        <pc:chgData name="Fiona Slaven" userId="80ef62f48701bf43" providerId="LiveId" clId="{636AA381-AE5A-46ED-A5D4-46C383FE1056}" dt="2026-08-25T21:32:49.138" v="1934" actId="20577"/>
        <pc:sldMkLst>
          <pc:docMk/>
          <pc:sldMk cId="3259376012" sldId="262"/>
        </pc:sldMkLst>
        <pc:spChg chg="mod">
          <ac:chgData name="Fiona Slaven" userId="80ef62f48701bf43" providerId="LiveId" clId="{636AA381-AE5A-46ED-A5D4-46C383FE1056}" dt="2026-08-25T21:32:49.138" v="1934" actId="20577"/>
          <ac:spMkLst>
            <pc:docMk/>
            <pc:sldMk cId="3259376012" sldId="262"/>
            <ac:spMk id="2" creationId="{9345E69F-F98E-49EC-AD0E-A8BE52940B1E}"/>
          </ac:spMkLst>
        </pc:spChg>
        <pc:spChg chg="mod">
          <ac:chgData name="Fiona Slaven" userId="80ef62f48701bf43" providerId="LiveId" clId="{636AA381-AE5A-46ED-A5D4-46C383FE1056}" dt="2026-08-25T17:25:03.264" v="777" actId="20577"/>
          <ac:spMkLst>
            <pc:docMk/>
            <pc:sldMk cId="3259376012" sldId="262"/>
            <ac:spMk id="3" creationId="{891BDD60-7203-4C1C-946D-5D42ACA4B80A}"/>
          </ac:spMkLst>
        </pc:spChg>
      </pc:sldChg>
      <pc:sldChg chg="modSp mod">
        <pc:chgData name="Fiona Slaven" userId="80ef62f48701bf43" providerId="LiveId" clId="{636AA381-AE5A-46ED-A5D4-46C383FE1056}" dt="2026-08-26T05:15:33.644" v="1937" actId="2"/>
        <pc:sldMkLst>
          <pc:docMk/>
          <pc:sldMk cId="1337315512" sldId="265"/>
        </pc:sldMkLst>
        <pc:spChg chg="mod">
          <ac:chgData name="Fiona Slaven" userId="80ef62f48701bf43" providerId="LiveId" clId="{636AA381-AE5A-46ED-A5D4-46C383FE1056}" dt="2026-08-26T05:15:33.644" v="1937" actId="2"/>
          <ac:spMkLst>
            <pc:docMk/>
            <pc:sldMk cId="1337315512" sldId="265"/>
            <ac:spMk id="12" creationId="{CFE8A539-7377-4A0F-9702-A25E530CE32A}"/>
          </ac:spMkLst>
        </pc:spChg>
      </pc:sldChg>
      <pc:sldChg chg="modSp mod">
        <pc:chgData name="Fiona Slaven" userId="80ef62f48701bf43" providerId="LiveId" clId="{636AA381-AE5A-46ED-A5D4-46C383FE1056}" dt="2026-08-25T21:33:52.500" v="1935" actId="14100"/>
        <pc:sldMkLst>
          <pc:docMk/>
          <pc:sldMk cId="998133108" sldId="266"/>
        </pc:sldMkLst>
        <pc:spChg chg="mod">
          <ac:chgData name="Fiona Slaven" userId="80ef62f48701bf43" providerId="LiveId" clId="{636AA381-AE5A-46ED-A5D4-46C383FE1056}" dt="2026-08-25T21:33:52.500" v="1935" actId="14100"/>
          <ac:spMkLst>
            <pc:docMk/>
            <pc:sldMk cId="998133108" sldId="266"/>
            <ac:spMk id="2" creationId="{7B990DE3-685A-4E57-8AC0-24CEA337ACD6}"/>
          </ac:spMkLst>
        </pc:spChg>
      </pc:sldChg>
      <pc:sldChg chg="modSp mod">
        <pc:chgData name="Fiona Slaven" userId="80ef62f48701bf43" providerId="LiveId" clId="{636AA381-AE5A-46ED-A5D4-46C383FE1056}" dt="2026-08-25T21:20:13.868" v="1853"/>
        <pc:sldMkLst>
          <pc:docMk/>
          <pc:sldMk cId="3730450145" sldId="267"/>
        </pc:sldMkLst>
        <pc:spChg chg="mod">
          <ac:chgData name="Fiona Slaven" userId="80ef62f48701bf43" providerId="LiveId" clId="{636AA381-AE5A-46ED-A5D4-46C383FE1056}" dt="2026-08-25T21:20:13.868" v="1853"/>
          <ac:spMkLst>
            <pc:docMk/>
            <pc:sldMk cId="3730450145" sldId="267"/>
            <ac:spMk id="2" creationId="{7B990DE3-685A-4E57-8AC0-24CEA337ACD6}"/>
          </ac:spMkLst>
        </pc:spChg>
      </pc:sldChg>
      <pc:sldChg chg="modSp mod">
        <pc:chgData name="Fiona Slaven" userId="80ef62f48701bf43" providerId="LiveId" clId="{636AA381-AE5A-46ED-A5D4-46C383FE1056}" dt="2026-08-26T06:09:48.636" v="3003" actId="14100"/>
        <pc:sldMkLst>
          <pc:docMk/>
          <pc:sldMk cId="2208842952" sldId="269"/>
        </pc:sldMkLst>
        <pc:spChg chg="mod">
          <ac:chgData name="Fiona Slaven" userId="80ef62f48701bf43" providerId="LiveId" clId="{636AA381-AE5A-46ED-A5D4-46C383FE1056}" dt="2026-08-26T05:37:47.953" v="2329" actId="20577"/>
          <ac:spMkLst>
            <pc:docMk/>
            <pc:sldMk cId="2208842952" sldId="269"/>
            <ac:spMk id="2" creationId="{59D6562A-E307-0781-47B6-AC89CBC373B2}"/>
          </ac:spMkLst>
        </pc:spChg>
        <pc:spChg chg="mod">
          <ac:chgData name="Fiona Slaven" userId="80ef62f48701bf43" providerId="LiveId" clId="{636AA381-AE5A-46ED-A5D4-46C383FE1056}" dt="2026-08-26T06:09:48.636" v="3003" actId="14100"/>
          <ac:spMkLst>
            <pc:docMk/>
            <pc:sldMk cId="2208842952" sldId="269"/>
            <ac:spMk id="3" creationId="{790E5A97-AEBF-FE00-FD7B-B9CCD0241B99}"/>
          </ac:spMkLst>
        </pc:spChg>
      </pc:sldChg>
      <pc:sldChg chg="addSp delSp modSp del mod">
        <pc:chgData name="Fiona Slaven" userId="80ef62f48701bf43" providerId="LiveId" clId="{636AA381-AE5A-46ED-A5D4-46C383FE1056}" dt="2026-08-25T20:53:42.222" v="1185" actId="2696"/>
        <pc:sldMkLst>
          <pc:docMk/>
          <pc:sldMk cId="760636362" sldId="270"/>
        </pc:sldMkLst>
        <pc:spChg chg="mod">
          <ac:chgData name="Fiona Slaven" userId="80ef62f48701bf43" providerId="LiveId" clId="{636AA381-AE5A-46ED-A5D4-46C383FE1056}" dt="2026-08-25T20:47:30.807" v="1130" actId="20577"/>
          <ac:spMkLst>
            <pc:docMk/>
            <pc:sldMk cId="760636362" sldId="270"/>
            <ac:spMk id="3" creationId="{FE4112DA-5014-686C-7F30-08CEAF67E46A}"/>
          </ac:spMkLst>
        </pc:spChg>
        <pc:spChg chg="add mod">
          <ac:chgData name="Fiona Slaven" userId="80ef62f48701bf43" providerId="LiveId" clId="{636AA381-AE5A-46ED-A5D4-46C383FE1056}" dt="2026-08-25T20:52:35.697" v="1178" actId="20577"/>
          <ac:spMkLst>
            <pc:docMk/>
            <pc:sldMk cId="760636362" sldId="270"/>
            <ac:spMk id="4" creationId="{E955F95C-7F08-206A-6614-F3566967BC76}"/>
          </ac:spMkLst>
        </pc:spChg>
        <pc:spChg chg="mod">
          <ac:chgData name="Fiona Slaven" userId="80ef62f48701bf43" providerId="LiveId" clId="{636AA381-AE5A-46ED-A5D4-46C383FE1056}" dt="2026-08-25T20:47:55.621" v="1148" actId="20577"/>
          <ac:spMkLst>
            <pc:docMk/>
            <pc:sldMk cId="760636362" sldId="270"/>
            <ac:spMk id="10" creationId="{F2E7188B-BEEB-7F19-9D5B-1A01188C49F5}"/>
          </ac:spMkLst>
        </pc:spChg>
        <pc:spChg chg="add">
          <ac:chgData name="Fiona Slaven" userId="80ef62f48701bf43" providerId="LiveId" clId="{636AA381-AE5A-46ED-A5D4-46C383FE1056}" dt="2026-08-25T20:51:07.591" v="1152" actId="26606"/>
          <ac:spMkLst>
            <pc:docMk/>
            <pc:sldMk cId="760636362" sldId="270"/>
            <ac:spMk id="2003" creationId="{00000000-0000-0000-0000-000000000000}"/>
          </ac:spMkLst>
        </pc:spChg>
        <pc:spChg chg="add">
          <ac:chgData name="Fiona Slaven" userId="80ef62f48701bf43" providerId="LiveId" clId="{636AA381-AE5A-46ED-A5D4-46C383FE1056}" dt="2026-08-25T20:51:07.591" v="1152" actId="26606"/>
          <ac:spMkLst>
            <pc:docMk/>
            <pc:sldMk cId="760636362" sldId="270"/>
            <ac:spMk id="2004" creationId="{00000000-0000-0000-0000-000000000000}"/>
          </ac:spMkLst>
        </pc:spChg>
        <pc:spChg chg="add">
          <ac:chgData name="Fiona Slaven" userId="80ef62f48701bf43" providerId="LiveId" clId="{636AA381-AE5A-46ED-A5D4-46C383FE1056}" dt="2026-08-25T20:51:07.591" v="1152" actId="26606"/>
          <ac:spMkLst>
            <pc:docMk/>
            <pc:sldMk cId="760636362" sldId="270"/>
            <ac:spMk id="2005" creationId="{00000000-0000-0000-0000-000000000000}"/>
          </ac:spMkLst>
        </pc:spChg>
        <pc:spChg chg="add">
          <ac:chgData name="Fiona Slaven" userId="80ef62f48701bf43" providerId="LiveId" clId="{636AA381-AE5A-46ED-A5D4-46C383FE1056}" dt="2026-08-25T20:51:07.591" v="1152" actId="26606"/>
          <ac:spMkLst>
            <pc:docMk/>
            <pc:sldMk cId="760636362" sldId="270"/>
            <ac:spMk id="2006" creationId="{00000000-0000-0000-0000-000000000000}"/>
          </ac:spMkLst>
        </pc:spChg>
        <pc:spChg chg="add">
          <ac:chgData name="Fiona Slaven" userId="80ef62f48701bf43" providerId="LiveId" clId="{636AA381-AE5A-46ED-A5D4-46C383FE1056}" dt="2026-08-25T20:51:07.591" v="1152" actId="26606"/>
          <ac:spMkLst>
            <pc:docMk/>
            <pc:sldMk cId="760636362" sldId="270"/>
            <ac:spMk id="2007" creationId="{00000000-0000-0000-0000-000000000000}"/>
          </ac:spMkLst>
        </pc:spChg>
        <pc:spChg chg="add del">
          <ac:chgData name="Fiona Slaven" userId="80ef62f48701bf43" providerId="LiveId" clId="{636AA381-AE5A-46ED-A5D4-46C383FE1056}" dt="2026-08-25T20:53:14.655" v="1184" actId="478"/>
          <ac:spMkLst>
            <pc:docMk/>
            <pc:sldMk cId="760636362" sldId="270"/>
            <ac:spMk id="2008" creationId="{00000000-0000-0000-0000-000000000000}"/>
          </ac:spMkLst>
        </pc:spChg>
        <pc:spChg chg="add">
          <ac:chgData name="Fiona Slaven" userId="80ef62f48701bf43" providerId="LiveId" clId="{636AA381-AE5A-46ED-A5D4-46C383FE1056}" dt="2026-08-25T20:51:07.591" v="1152" actId="26606"/>
          <ac:spMkLst>
            <pc:docMk/>
            <pc:sldMk cId="760636362" sldId="270"/>
            <ac:spMk id="2009" creationId="{00000000-0000-0000-0000-000000000000}"/>
          </ac:spMkLst>
        </pc:spChg>
        <pc:spChg chg="add mod">
          <ac:chgData name="Fiona Slaven" userId="80ef62f48701bf43" providerId="LiveId" clId="{636AA381-AE5A-46ED-A5D4-46C383FE1056}" dt="2026-08-25T20:53:13.830" v="1183" actId="1076"/>
          <ac:spMkLst>
            <pc:docMk/>
            <pc:sldMk cId="760636362" sldId="270"/>
            <ac:spMk id="2010" creationId="{00000000-0000-0000-0000-000000000000}"/>
          </ac:spMkLst>
        </pc:spChg>
        <pc:spChg chg="add">
          <ac:chgData name="Fiona Slaven" userId="80ef62f48701bf43" providerId="LiveId" clId="{636AA381-AE5A-46ED-A5D4-46C383FE1056}" dt="2026-08-25T20:51:07.591" v="1152" actId="26606"/>
          <ac:spMkLst>
            <pc:docMk/>
            <pc:sldMk cId="760636362" sldId="270"/>
            <ac:spMk id="2011" creationId="{00000000-0000-0000-0000-000000000000}"/>
          </ac:spMkLst>
        </pc:spChg>
        <pc:spChg chg="add">
          <ac:chgData name="Fiona Slaven" userId="80ef62f48701bf43" providerId="LiveId" clId="{636AA381-AE5A-46ED-A5D4-46C383FE1056}" dt="2026-08-25T20:51:07.591" v="1152" actId="26606"/>
          <ac:spMkLst>
            <pc:docMk/>
            <pc:sldMk cId="760636362" sldId="270"/>
            <ac:spMk id="2012" creationId="{00000000-0000-0000-0000-000000000000}"/>
          </ac:spMkLst>
        </pc:spChg>
        <pc:spChg chg="add">
          <ac:chgData name="Fiona Slaven" userId="80ef62f48701bf43" providerId="LiveId" clId="{636AA381-AE5A-46ED-A5D4-46C383FE1056}" dt="2026-08-25T20:51:07.591" v="1152" actId="26606"/>
          <ac:spMkLst>
            <pc:docMk/>
            <pc:sldMk cId="760636362" sldId="270"/>
            <ac:spMk id="2014" creationId="{00000000-0000-0000-0000-000000000000}"/>
          </ac:spMkLst>
        </pc:spChg>
      </pc:sldChg>
      <pc:sldChg chg="new del">
        <pc:chgData name="Fiona Slaven" userId="80ef62f48701bf43" providerId="LiveId" clId="{636AA381-AE5A-46ED-A5D4-46C383FE1056}" dt="2026-08-25T20:49:22.095" v="1150" actId="47"/>
        <pc:sldMkLst>
          <pc:docMk/>
          <pc:sldMk cId="2976126368" sldId="271"/>
        </pc:sldMkLst>
      </pc:sldChg>
      <pc:sldChg chg="modSp add mod">
        <pc:chgData name="Fiona Slaven" userId="80ef62f48701bf43" providerId="LiveId" clId="{636AA381-AE5A-46ED-A5D4-46C383FE1056}" dt="2026-08-25T21:28:10.247" v="1925" actId="313"/>
        <pc:sldMkLst>
          <pc:docMk/>
          <pc:sldMk cId="1391780687" sldId="272"/>
        </pc:sldMkLst>
        <pc:spChg chg="mod">
          <ac:chgData name="Fiona Slaven" userId="80ef62f48701bf43" providerId="LiveId" clId="{636AA381-AE5A-46ED-A5D4-46C383FE1056}" dt="2026-08-25T21:28:10.247" v="1925" actId="313"/>
          <ac:spMkLst>
            <pc:docMk/>
            <pc:sldMk cId="1391780687" sldId="272"/>
            <ac:spMk id="2" creationId="{0CFAA5DE-67BC-8BBB-ABA7-0CB3D3A5D256}"/>
          </ac:spMkLst>
        </pc:spChg>
        <pc:spChg chg="mod">
          <ac:chgData name="Fiona Slaven" userId="80ef62f48701bf43" providerId="LiveId" clId="{636AA381-AE5A-46ED-A5D4-46C383FE1056}" dt="2026-08-25T17:21:36.242" v="585" actId="14100"/>
          <ac:spMkLst>
            <pc:docMk/>
            <pc:sldMk cId="1391780687" sldId="272"/>
            <ac:spMk id="3" creationId="{2A410BC3-E838-B094-DBAA-F65CA1D79EF7}"/>
          </ac:spMkLst>
        </pc:spChg>
      </pc:sldChg>
      <pc:sldChg chg="modSp add del mod">
        <pc:chgData name="Fiona Slaven" userId="80ef62f48701bf43" providerId="LiveId" clId="{636AA381-AE5A-46ED-A5D4-46C383FE1056}" dt="2026-08-25T17:18:11.726" v="496" actId="2696"/>
        <pc:sldMkLst>
          <pc:docMk/>
          <pc:sldMk cId="2624704933" sldId="273"/>
        </pc:sldMkLst>
        <pc:spChg chg="mod">
          <ac:chgData name="Fiona Slaven" userId="80ef62f48701bf43" providerId="LiveId" clId="{636AA381-AE5A-46ED-A5D4-46C383FE1056}" dt="2026-08-25T17:15:49.431" v="477" actId="255"/>
          <ac:spMkLst>
            <pc:docMk/>
            <pc:sldMk cId="2624704933" sldId="273"/>
            <ac:spMk id="2" creationId="{FED5EC5D-10D9-E496-FA4B-389DA5DAAE2B}"/>
          </ac:spMkLst>
        </pc:spChg>
      </pc:sldChg>
      <pc:sldChg chg="new del">
        <pc:chgData name="Fiona Slaven" userId="80ef62f48701bf43" providerId="LiveId" clId="{636AA381-AE5A-46ED-A5D4-46C383FE1056}" dt="2026-08-25T17:22:08.081" v="589" actId="2696"/>
        <pc:sldMkLst>
          <pc:docMk/>
          <pc:sldMk cId="3034968260" sldId="273"/>
        </pc:sldMkLst>
      </pc:sldChg>
      <pc:sldChg chg="modSp add mod">
        <pc:chgData name="Fiona Slaven" userId="80ef62f48701bf43" providerId="LiveId" clId="{636AA381-AE5A-46ED-A5D4-46C383FE1056}" dt="2026-08-25T21:22:02.989" v="1866"/>
        <pc:sldMkLst>
          <pc:docMk/>
          <pc:sldMk cId="3991785600" sldId="273"/>
        </pc:sldMkLst>
        <pc:spChg chg="mod">
          <ac:chgData name="Fiona Slaven" userId="80ef62f48701bf43" providerId="LiveId" clId="{636AA381-AE5A-46ED-A5D4-46C383FE1056}" dt="2026-08-25T21:22:02.989" v="1866"/>
          <ac:spMkLst>
            <pc:docMk/>
            <pc:sldMk cId="3991785600" sldId="273"/>
            <ac:spMk id="2" creationId="{5B8B3645-B2F4-D302-A988-6E49D1B241AC}"/>
          </ac:spMkLst>
        </pc:spChg>
      </pc:sldChg>
      <pc:sldChg chg="add del">
        <pc:chgData name="Fiona Slaven" userId="80ef62f48701bf43" providerId="LiveId" clId="{636AA381-AE5A-46ED-A5D4-46C383FE1056}" dt="2026-08-25T17:22:05.159" v="588" actId="2696"/>
        <pc:sldMkLst>
          <pc:docMk/>
          <pc:sldMk cId="1147764072" sldId="274"/>
        </pc:sldMkLst>
      </pc:sldChg>
      <pc:sldChg chg="modSp add mod">
        <pc:chgData name="Fiona Slaven" userId="80ef62f48701bf43" providerId="LiveId" clId="{636AA381-AE5A-46ED-A5D4-46C383FE1056}" dt="2026-08-25T21:23:33.043" v="1905" actId="14100"/>
        <pc:sldMkLst>
          <pc:docMk/>
          <pc:sldMk cId="2049810124" sldId="274"/>
        </pc:sldMkLst>
        <pc:spChg chg="mod">
          <ac:chgData name="Fiona Slaven" userId="80ef62f48701bf43" providerId="LiveId" clId="{636AA381-AE5A-46ED-A5D4-46C383FE1056}" dt="2026-08-25T21:22:42.136" v="1902" actId="20577"/>
          <ac:spMkLst>
            <pc:docMk/>
            <pc:sldMk cId="2049810124" sldId="274"/>
            <ac:spMk id="2" creationId="{4712082F-DEB0-972D-D46A-D53CF7163B15}"/>
          </ac:spMkLst>
        </pc:spChg>
        <pc:spChg chg="mod">
          <ac:chgData name="Fiona Slaven" userId="80ef62f48701bf43" providerId="LiveId" clId="{636AA381-AE5A-46ED-A5D4-46C383FE1056}" dt="2026-08-25T21:23:33.043" v="1905" actId="14100"/>
          <ac:spMkLst>
            <pc:docMk/>
            <pc:sldMk cId="2049810124" sldId="274"/>
            <ac:spMk id="3" creationId="{84145541-0A78-CD47-97E0-5D2D9DFBB8E6}"/>
          </ac:spMkLst>
        </pc:spChg>
      </pc:sldChg>
      <pc:sldChg chg="add del">
        <pc:chgData name="Fiona Slaven" userId="80ef62f48701bf43" providerId="LiveId" clId="{636AA381-AE5A-46ED-A5D4-46C383FE1056}" dt="2026-08-25T17:21:42.972" v="586" actId="2696"/>
        <pc:sldMkLst>
          <pc:docMk/>
          <pc:sldMk cId="3596756148" sldId="274"/>
        </pc:sldMkLst>
      </pc:sldChg>
      <pc:sldChg chg="modSp add del mod">
        <pc:chgData name="Fiona Slaven" userId="80ef62f48701bf43" providerId="LiveId" clId="{636AA381-AE5A-46ED-A5D4-46C383FE1056}" dt="2026-08-25T21:23:06.448" v="1903" actId="2696"/>
        <pc:sldMkLst>
          <pc:docMk/>
          <pc:sldMk cId="3987875992" sldId="275"/>
        </pc:sldMkLst>
        <pc:spChg chg="mod">
          <ac:chgData name="Fiona Slaven" userId="80ef62f48701bf43" providerId="LiveId" clId="{636AA381-AE5A-46ED-A5D4-46C383FE1056}" dt="2026-08-25T21:17:15.346" v="1768" actId="1076"/>
          <ac:spMkLst>
            <pc:docMk/>
            <pc:sldMk cId="3987875992" sldId="275"/>
            <ac:spMk id="2" creationId="{D13A4752-822A-43D7-7A06-F0FD1F355A5C}"/>
          </ac:spMkLst>
        </pc:spChg>
      </pc:sldChg>
      <pc:sldChg chg="modSp add mod">
        <pc:chgData name="Fiona Slaven" userId="80ef62f48701bf43" providerId="LiveId" clId="{636AA381-AE5A-46ED-A5D4-46C383FE1056}" dt="2026-08-26T06:08:26.070" v="3002" actId="20577"/>
        <pc:sldMkLst>
          <pc:docMk/>
          <pc:sldMk cId="3441656895" sldId="276"/>
        </pc:sldMkLst>
        <pc:spChg chg="mod">
          <ac:chgData name="Fiona Slaven" userId="80ef62f48701bf43" providerId="LiveId" clId="{636AA381-AE5A-46ED-A5D4-46C383FE1056}" dt="2026-08-26T06:08:26.070" v="3002" actId="20577"/>
          <ac:spMkLst>
            <pc:docMk/>
            <pc:sldMk cId="3441656895" sldId="276"/>
            <ac:spMk id="2" creationId="{EEE30EFD-FAB5-8537-1323-397C57A38368}"/>
          </ac:spMkLst>
        </pc:spChg>
        <pc:spChg chg="mod">
          <ac:chgData name="Fiona Slaven" userId="80ef62f48701bf43" providerId="LiveId" clId="{636AA381-AE5A-46ED-A5D4-46C383FE1056}" dt="2026-08-25T21:28:15.905" v="1926" actId="790"/>
          <ac:spMkLst>
            <pc:docMk/>
            <pc:sldMk cId="3441656895" sldId="276"/>
            <ac:spMk id="3" creationId="{9680CC81-5089-64CD-D8C2-2C2BE13E177D}"/>
          </ac:spMkLst>
        </pc:spChg>
      </pc:sldChg>
      <pc:sldChg chg="modSp add mod">
        <pc:chgData name="Fiona Slaven" userId="80ef62f48701bf43" providerId="LiveId" clId="{636AA381-AE5A-46ED-A5D4-46C383FE1056}" dt="2026-08-25T21:30:57.488" v="1927" actId="790"/>
        <pc:sldMkLst>
          <pc:docMk/>
          <pc:sldMk cId="367089146" sldId="277"/>
        </pc:sldMkLst>
        <pc:spChg chg="mod">
          <ac:chgData name="Fiona Slaven" userId="80ef62f48701bf43" providerId="LiveId" clId="{636AA381-AE5A-46ED-A5D4-46C383FE1056}" dt="2026-08-25T21:24:38.229" v="1913" actId="20577"/>
          <ac:spMkLst>
            <pc:docMk/>
            <pc:sldMk cId="367089146" sldId="277"/>
            <ac:spMk id="2" creationId="{2432CEC3-EB40-6408-1970-58168F58C618}"/>
          </ac:spMkLst>
        </pc:spChg>
        <pc:spChg chg="mod">
          <ac:chgData name="Fiona Slaven" userId="80ef62f48701bf43" providerId="LiveId" clId="{636AA381-AE5A-46ED-A5D4-46C383FE1056}" dt="2026-08-25T21:30:57.488" v="1927" actId="790"/>
          <ac:spMkLst>
            <pc:docMk/>
            <pc:sldMk cId="367089146" sldId="277"/>
            <ac:spMk id="3" creationId="{0C1F9363-636C-002E-4A32-E07F07DC9E22}"/>
          </ac:spMkLst>
        </pc:spChg>
      </pc:sldChg>
      <pc:sldChg chg="addSp delSp modSp new mod">
        <pc:chgData name="Fiona Slaven" userId="80ef62f48701bf43" providerId="LiveId" clId="{636AA381-AE5A-46ED-A5D4-46C383FE1056}" dt="2026-08-26T06:19:24.946" v="3051" actId="20577"/>
        <pc:sldMkLst>
          <pc:docMk/>
          <pc:sldMk cId="2104367151" sldId="278"/>
        </pc:sldMkLst>
        <pc:spChg chg="mod">
          <ac:chgData name="Fiona Slaven" userId="80ef62f48701bf43" providerId="LiveId" clId="{636AA381-AE5A-46ED-A5D4-46C383FE1056}" dt="2026-08-26T05:45:20.659" v="2698" actId="20577"/>
          <ac:spMkLst>
            <pc:docMk/>
            <pc:sldMk cId="2104367151" sldId="278"/>
            <ac:spMk id="2" creationId="{3E8B5CDC-6E5F-E104-8EBE-723EB93803A3}"/>
          </ac:spMkLst>
        </pc:spChg>
        <pc:spChg chg="mod">
          <ac:chgData name="Fiona Slaven" userId="80ef62f48701bf43" providerId="LiveId" clId="{636AA381-AE5A-46ED-A5D4-46C383FE1056}" dt="2026-08-26T05:57:23.186" v="2946" actId="14100"/>
          <ac:spMkLst>
            <pc:docMk/>
            <pc:sldMk cId="2104367151" sldId="278"/>
            <ac:spMk id="3" creationId="{56BF08C6-BD9B-5ABD-A2C2-FD71834BB7E0}"/>
          </ac:spMkLst>
        </pc:spChg>
        <pc:spChg chg="add mod">
          <ac:chgData name="Fiona Slaven" userId="80ef62f48701bf43" providerId="LiveId" clId="{636AA381-AE5A-46ED-A5D4-46C383FE1056}" dt="2026-08-26T05:52:04.928" v="2900" actId="113"/>
          <ac:spMkLst>
            <pc:docMk/>
            <pc:sldMk cId="2104367151" sldId="278"/>
            <ac:spMk id="5" creationId="{CDE0690E-C8EE-0F9A-1373-3F2437B9D102}"/>
          </ac:spMkLst>
        </pc:spChg>
        <pc:spChg chg="add">
          <ac:chgData name="Fiona Slaven" userId="80ef62f48701bf43" providerId="LiveId" clId="{636AA381-AE5A-46ED-A5D4-46C383FE1056}" dt="2026-08-26T05:43:56.939" v="2657" actId="26606"/>
          <ac:spMkLst>
            <pc:docMk/>
            <pc:sldMk cId="2104367151" sldId="278"/>
            <ac:spMk id="3001" creationId="{00000000-0000-0000-0000-000000000000}"/>
          </ac:spMkLst>
        </pc:spChg>
        <pc:spChg chg="add">
          <ac:chgData name="Fiona Slaven" userId="80ef62f48701bf43" providerId="LiveId" clId="{636AA381-AE5A-46ED-A5D4-46C383FE1056}" dt="2026-08-26T05:43:56.939" v="2657" actId="26606"/>
          <ac:spMkLst>
            <pc:docMk/>
            <pc:sldMk cId="2104367151" sldId="278"/>
            <ac:spMk id="3002" creationId="{00000000-0000-0000-0000-000000000000}"/>
          </ac:spMkLst>
        </pc:spChg>
        <pc:spChg chg="add">
          <ac:chgData name="Fiona Slaven" userId="80ef62f48701bf43" providerId="LiveId" clId="{636AA381-AE5A-46ED-A5D4-46C383FE1056}" dt="2026-08-26T05:43:56.939" v="2657" actId="26606"/>
          <ac:spMkLst>
            <pc:docMk/>
            <pc:sldMk cId="2104367151" sldId="278"/>
            <ac:spMk id="3003" creationId="{00000000-0000-0000-0000-000000000000}"/>
          </ac:spMkLst>
        </pc:spChg>
        <pc:spChg chg="add">
          <ac:chgData name="Fiona Slaven" userId="80ef62f48701bf43" providerId="LiveId" clId="{636AA381-AE5A-46ED-A5D4-46C383FE1056}" dt="2026-08-26T05:43:56.939" v="2657" actId="26606"/>
          <ac:spMkLst>
            <pc:docMk/>
            <pc:sldMk cId="2104367151" sldId="278"/>
            <ac:spMk id="3004" creationId="{00000000-0000-0000-0000-000000000000}"/>
          </ac:spMkLst>
        </pc:spChg>
        <pc:spChg chg="add">
          <ac:chgData name="Fiona Slaven" userId="80ef62f48701bf43" providerId="LiveId" clId="{636AA381-AE5A-46ED-A5D4-46C383FE1056}" dt="2026-08-26T05:43:56.939" v="2657" actId="26606"/>
          <ac:spMkLst>
            <pc:docMk/>
            <pc:sldMk cId="2104367151" sldId="278"/>
            <ac:spMk id="3008" creationId="{00000000-0000-0000-0000-000000000000}"/>
          </ac:spMkLst>
        </pc:spChg>
        <pc:spChg chg="del">
          <ac:chgData name="Fiona Slaven" userId="80ef62f48701bf43" providerId="LiveId" clId="{636AA381-AE5A-46ED-A5D4-46C383FE1056}" dt="2026-08-26T05:47:16.890" v="2700" actId="26606"/>
          <ac:spMkLst>
            <pc:docMk/>
            <pc:sldMk cId="2104367151" sldId="278"/>
            <ac:spMk id="3011" creationId="{00000000-0000-0000-0000-000000000000}"/>
          </ac:spMkLst>
        </pc:spChg>
        <pc:spChg chg="del">
          <ac:chgData name="Fiona Slaven" userId="80ef62f48701bf43" providerId="LiveId" clId="{636AA381-AE5A-46ED-A5D4-46C383FE1056}" dt="2026-08-26T05:47:16.890" v="2700" actId="26606"/>
          <ac:spMkLst>
            <pc:docMk/>
            <pc:sldMk cId="2104367151" sldId="278"/>
            <ac:spMk id="3013" creationId="{00000000-0000-0000-0000-000000000000}"/>
          </ac:spMkLst>
        </pc:spChg>
        <pc:spChg chg="add del">
          <ac:chgData name="Fiona Slaven" userId="80ef62f48701bf43" providerId="LiveId" clId="{636AA381-AE5A-46ED-A5D4-46C383FE1056}" dt="2026-08-26T05:47:16.890" v="2700" actId="26606"/>
          <ac:spMkLst>
            <pc:docMk/>
            <pc:sldMk cId="2104367151" sldId="278"/>
            <ac:spMk id="3014" creationId="{00000000-0000-0000-0000-000000000000}"/>
          </ac:spMkLst>
        </pc:spChg>
        <pc:spChg chg="add">
          <ac:chgData name="Fiona Slaven" userId="80ef62f48701bf43" providerId="LiveId" clId="{636AA381-AE5A-46ED-A5D4-46C383FE1056}" dt="2026-08-26T05:43:56.939" v="2657" actId="26606"/>
          <ac:spMkLst>
            <pc:docMk/>
            <pc:sldMk cId="2104367151" sldId="278"/>
            <ac:spMk id="3015" creationId="{00000000-0000-0000-0000-000000000000}"/>
          </ac:spMkLst>
        </pc:spChg>
        <pc:spChg chg="add">
          <ac:chgData name="Fiona Slaven" userId="80ef62f48701bf43" providerId="LiveId" clId="{636AA381-AE5A-46ED-A5D4-46C383FE1056}" dt="2026-08-26T05:43:56.939" v="2657" actId="26606"/>
          <ac:spMkLst>
            <pc:docMk/>
            <pc:sldMk cId="2104367151" sldId="278"/>
            <ac:spMk id="3017" creationId="{00000000-0000-0000-0000-000000000000}"/>
          </ac:spMkLst>
        </pc:spChg>
        <pc:spChg chg="del">
          <ac:chgData name="Fiona Slaven" userId="80ef62f48701bf43" providerId="LiveId" clId="{636AA381-AE5A-46ED-A5D4-46C383FE1056}" dt="2026-08-26T05:47:16.890" v="2700" actId="26606"/>
          <ac:spMkLst>
            <pc:docMk/>
            <pc:sldMk cId="2104367151" sldId="278"/>
            <ac:spMk id="3018" creationId="{00000000-0000-0000-0000-000000000000}"/>
          </ac:spMkLst>
        </pc:spChg>
        <pc:spChg chg="add">
          <ac:chgData name="Fiona Slaven" userId="80ef62f48701bf43" providerId="LiveId" clId="{636AA381-AE5A-46ED-A5D4-46C383FE1056}" dt="2026-08-26T05:43:56.939" v="2657" actId="26606"/>
          <ac:spMkLst>
            <pc:docMk/>
            <pc:sldMk cId="2104367151" sldId="278"/>
            <ac:spMk id="3019" creationId="{00000000-0000-0000-0000-000000000000}"/>
          </ac:spMkLst>
        </pc:spChg>
        <pc:spChg chg="mod">
          <ac:chgData name="Fiona Slaven" userId="80ef62f48701bf43" providerId="LiveId" clId="{636AA381-AE5A-46ED-A5D4-46C383FE1056}" dt="2026-08-26T06:18:35.492" v="3029" actId="26606"/>
          <ac:spMkLst>
            <pc:docMk/>
            <pc:sldMk cId="2104367151" sldId="278"/>
            <ac:spMk id="3101" creationId="{00000000-0000-0000-0000-000000000000}"/>
          </ac:spMkLst>
        </pc:spChg>
        <pc:spChg chg="add mod">
          <ac:chgData name="Fiona Slaven" userId="80ef62f48701bf43" providerId="LiveId" clId="{636AA381-AE5A-46ED-A5D4-46C383FE1056}" dt="2026-08-26T06:18:35.492" v="3029" actId="26606"/>
          <ac:spMkLst>
            <pc:docMk/>
            <pc:sldMk cId="2104367151" sldId="278"/>
            <ac:spMk id="3106" creationId="{00000000-0000-0000-0000-000000000000}"/>
          </ac:spMkLst>
        </pc:spChg>
        <pc:spChg chg="add">
          <ac:chgData name="Fiona Slaven" userId="80ef62f48701bf43" providerId="LiveId" clId="{636AA381-AE5A-46ED-A5D4-46C383FE1056}" dt="2026-08-26T05:47:16.890" v="2700" actId="26606"/>
          <ac:spMkLst>
            <pc:docMk/>
            <pc:sldMk cId="2104367151" sldId="278"/>
            <ac:spMk id="3107" creationId="{00000000-0000-0000-0000-000000000000}"/>
          </ac:spMkLst>
        </pc:spChg>
        <pc:spChg chg="add">
          <ac:chgData name="Fiona Slaven" userId="80ef62f48701bf43" providerId="LiveId" clId="{636AA381-AE5A-46ED-A5D4-46C383FE1056}" dt="2026-08-26T05:47:16.890" v="2700" actId="26606"/>
          <ac:spMkLst>
            <pc:docMk/>
            <pc:sldMk cId="2104367151" sldId="278"/>
            <ac:spMk id="3108" creationId="{00000000-0000-0000-0000-000000000000}"/>
          </ac:spMkLst>
        </pc:spChg>
        <pc:spChg chg="mod">
          <ac:chgData name="Fiona Slaven" userId="80ef62f48701bf43" providerId="LiveId" clId="{636AA381-AE5A-46ED-A5D4-46C383FE1056}" dt="2026-08-26T06:18:35.492" v="3029" actId="26606"/>
          <ac:spMkLst>
            <pc:docMk/>
            <pc:sldMk cId="2104367151" sldId="278"/>
            <ac:spMk id="3109" creationId="{00000000-0000-0000-0000-000000000000}"/>
          </ac:spMkLst>
        </pc:spChg>
        <pc:spChg chg="mod">
          <ac:chgData name="Fiona Slaven" userId="80ef62f48701bf43" providerId="LiveId" clId="{636AA381-AE5A-46ED-A5D4-46C383FE1056}" dt="2026-08-26T06:12:27.953" v="3026" actId="26606"/>
          <ac:spMkLst>
            <pc:docMk/>
            <pc:sldMk cId="2104367151" sldId="278"/>
            <ac:spMk id="3110" creationId="{00000000-0000-0000-0000-000000000000}"/>
          </ac:spMkLst>
        </pc:spChg>
        <pc:spChg chg="mod">
          <ac:chgData name="Fiona Slaven" userId="80ef62f48701bf43" providerId="LiveId" clId="{636AA381-AE5A-46ED-A5D4-46C383FE1056}" dt="2026-08-26T06:18:35.492" v="3029" actId="26606"/>
          <ac:spMkLst>
            <pc:docMk/>
            <pc:sldMk cId="2104367151" sldId="278"/>
            <ac:spMk id="3111" creationId="{00000000-0000-0000-0000-000000000000}"/>
          </ac:spMkLst>
        </pc:spChg>
        <pc:spChg chg="add mod">
          <ac:chgData name="Fiona Slaven" userId="80ef62f48701bf43" providerId="LiveId" clId="{636AA381-AE5A-46ED-A5D4-46C383FE1056}" dt="2026-08-26T06:19:24.946" v="3051" actId="20577"/>
          <ac:spMkLst>
            <pc:docMk/>
            <pc:sldMk cId="2104367151" sldId="278"/>
            <ac:spMk id="3112" creationId="{00000000-0000-0000-0000-000000000000}"/>
          </ac:spMkLst>
        </pc:spChg>
        <pc:spChg chg="add mod">
          <ac:chgData name="Fiona Slaven" userId="80ef62f48701bf43" providerId="LiveId" clId="{636AA381-AE5A-46ED-A5D4-46C383FE1056}" dt="2026-08-26T05:48:01.796" v="2734" actId="20577"/>
          <ac:spMkLst>
            <pc:docMk/>
            <pc:sldMk cId="2104367151" sldId="278"/>
            <ac:spMk id="3113" creationId="{00000000-0000-0000-0000-000000000000}"/>
          </ac:spMkLst>
        </pc:spChg>
        <pc:spChg chg="mod">
          <ac:chgData name="Fiona Slaven" userId="80ef62f48701bf43" providerId="LiveId" clId="{636AA381-AE5A-46ED-A5D4-46C383FE1056}" dt="2026-08-26T06:18:35.492" v="3029" actId="26606"/>
          <ac:spMkLst>
            <pc:docMk/>
            <pc:sldMk cId="2104367151" sldId="278"/>
            <ac:spMk id="3114" creationId="{00000000-0000-0000-0000-000000000000}"/>
          </ac:spMkLst>
        </pc:spChg>
        <pc:spChg chg="mod">
          <ac:chgData name="Fiona Slaven" userId="80ef62f48701bf43" providerId="LiveId" clId="{636AA381-AE5A-46ED-A5D4-46C383FE1056}" dt="2026-08-26T06:00:19.960" v="2975" actId="20577"/>
          <ac:spMkLst>
            <pc:docMk/>
            <pc:sldMk cId="2104367151" sldId="278"/>
            <ac:spMk id="3116" creationId="{00000000-0000-0000-0000-000000000000}"/>
          </ac:spMkLst>
        </pc:spChg>
        <pc:spChg chg="mod">
          <ac:chgData name="Fiona Slaven" userId="80ef62f48701bf43" providerId="LiveId" clId="{636AA381-AE5A-46ED-A5D4-46C383FE1056}" dt="2026-08-26T06:18:35.492" v="3029" actId="26606"/>
          <ac:spMkLst>
            <pc:docMk/>
            <pc:sldMk cId="2104367151" sldId="278"/>
            <ac:spMk id="3117" creationId="{00000000-0000-0000-0000-000000000000}"/>
          </ac:spMkLst>
        </pc:spChg>
        <pc:spChg chg="add del mod">
          <ac:chgData name="Fiona Slaven" userId="80ef62f48701bf43" providerId="LiveId" clId="{636AA381-AE5A-46ED-A5D4-46C383FE1056}" dt="2026-08-26T06:01:00.981" v="2997" actId="20577"/>
          <ac:spMkLst>
            <pc:docMk/>
            <pc:sldMk cId="2104367151" sldId="278"/>
            <ac:spMk id="3119" creationId="{00000000-0000-0000-0000-000000000000}"/>
          </ac:spMkLst>
        </pc:spChg>
        <pc:spChg chg="del">
          <ac:chgData name="Fiona Slaven" userId="80ef62f48701bf43" providerId="LiveId" clId="{636AA381-AE5A-46ED-A5D4-46C383FE1056}" dt="2026-08-26T05:51:00.066" v="2753" actId="26606"/>
          <ac:spMkLst>
            <pc:docMk/>
            <pc:sldMk cId="2104367151" sldId="278"/>
            <ac:spMk id="3201" creationId="{00000000-0000-0000-0000-000000000000}"/>
          </ac:spMkLst>
        </pc:spChg>
        <pc:spChg chg="del">
          <ac:chgData name="Fiona Slaven" userId="80ef62f48701bf43" providerId="LiveId" clId="{636AA381-AE5A-46ED-A5D4-46C383FE1056}" dt="2026-08-26T05:48:19.503" v="2735" actId="21"/>
          <ac:spMkLst>
            <pc:docMk/>
            <pc:sldMk cId="2104367151" sldId="278"/>
            <ac:spMk id="3202" creationId="{00000000-0000-0000-0000-000000000000}"/>
          </ac:spMkLst>
        </pc:spChg>
        <pc:spChg chg="mod">
          <ac:chgData name="Fiona Slaven" userId="80ef62f48701bf43" providerId="LiveId" clId="{636AA381-AE5A-46ED-A5D4-46C383FE1056}" dt="2026-08-26T06:18:35.492" v="3029" actId="26606"/>
          <ac:spMkLst>
            <pc:docMk/>
            <pc:sldMk cId="2104367151" sldId="278"/>
            <ac:spMk id="3203" creationId="{00000000-0000-0000-0000-000000000000}"/>
          </ac:spMkLst>
        </pc:spChg>
        <pc:spChg chg="add mod">
          <ac:chgData name="Fiona Slaven" userId="80ef62f48701bf43" providerId="LiveId" clId="{636AA381-AE5A-46ED-A5D4-46C383FE1056}" dt="2026-08-26T06:18:35.492" v="3029" actId="26606"/>
          <ac:spMkLst>
            <pc:docMk/>
            <pc:sldMk cId="2104367151" sldId="278"/>
            <ac:spMk id="3301" creationId="{00000000-0000-0000-0000-000000000000}"/>
          </ac:spMkLst>
        </pc:spChg>
        <pc:spChg chg="add">
          <ac:chgData name="Fiona Slaven" userId="80ef62f48701bf43" providerId="LiveId" clId="{636AA381-AE5A-46ED-A5D4-46C383FE1056}" dt="2026-08-26T05:51:00.066" v="2753" actId="26606"/>
          <ac:spMkLst>
            <pc:docMk/>
            <pc:sldMk cId="2104367151" sldId="278"/>
            <ac:spMk id="3302" creationId="{00000000-0000-0000-0000-000000000000}"/>
          </ac:spMkLst>
        </pc:spChg>
        <pc:spChg chg="add mod">
          <ac:chgData name="Fiona Slaven" userId="80ef62f48701bf43" providerId="LiveId" clId="{636AA381-AE5A-46ED-A5D4-46C383FE1056}" dt="2026-08-26T06:18:35.492" v="3029" actId="26606"/>
          <ac:spMkLst>
            <pc:docMk/>
            <pc:sldMk cId="2104367151" sldId="278"/>
            <ac:spMk id="3400" creationId="{00000000-0000-0000-0000-000000000000}"/>
          </ac:spMkLst>
        </pc:spChg>
        <pc:spChg chg="add">
          <ac:chgData name="Fiona Slaven" userId="80ef62f48701bf43" providerId="LiveId" clId="{636AA381-AE5A-46ED-A5D4-46C383FE1056}" dt="2026-08-26T06:14:53.861" v="3028" actId="26606"/>
          <ac:spMkLst>
            <pc:docMk/>
            <pc:sldMk cId="2104367151" sldId="278"/>
            <ac:spMk id="3501" creationId="{00000000-0000-0000-0000-000000000000}"/>
          </ac:spMkLst>
        </pc:spChg>
        <pc:spChg chg="mod">
          <ac:chgData name="Fiona Slaven" userId="80ef62f48701bf43" providerId="LiveId" clId="{636AA381-AE5A-46ED-A5D4-46C383FE1056}" dt="2026-08-26T06:18:50.883" v="3030" actId="2711"/>
          <ac:spMkLst>
            <pc:docMk/>
            <pc:sldMk cId="2104367151" sldId="278"/>
            <ac:spMk id="3600" creationId="{00000000-0000-0000-0000-000000000000}"/>
          </ac:spMkLst>
        </pc:spChg>
      </pc:sldChg>
      <pc:sldChg chg="delSp add del">
        <pc:chgData name="Fiona Slaven" userId="80ef62f48701bf43" providerId="LiveId" clId="{636AA381-AE5A-46ED-A5D4-46C383FE1056}" dt="2026-08-25T20:53:47.773" v="1186" actId="2696"/>
        <pc:sldMkLst>
          <pc:docMk/>
          <pc:sldMk cId="2350198153" sldId="278"/>
        </pc:sldMkLst>
        <pc:picChg chg="del">
          <ac:chgData name="Fiona Slaven" userId="80ef62f48701bf43" providerId="LiveId" clId="{636AA381-AE5A-46ED-A5D4-46C383FE1056}" dt="2026-08-25T20:49:25.847" v="1151" actId="478"/>
          <ac:picMkLst>
            <pc:docMk/>
            <pc:sldMk cId="2350198153" sldId="278"/>
            <ac:picMk id="1027" creationId="{74A39CED-0BDF-F49C-9784-9CEEF24408F6}"/>
          </ac:picMkLst>
        </pc:picChg>
      </pc:sldChg>
      <pc:sldChg chg="modSp add mod">
        <pc:chgData name="Fiona Slaven" userId="80ef62f48701bf43" providerId="LiveId" clId="{636AA381-AE5A-46ED-A5D4-46C383FE1056}" dt="2026-08-26T06:27:33.317" v="3111" actId="20577"/>
        <pc:sldMkLst>
          <pc:docMk/>
          <pc:sldMk cId="221522547" sldId="279"/>
        </pc:sldMkLst>
        <pc:spChg chg="mod">
          <ac:chgData name="Fiona Slaven" userId="80ef62f48701bf43" providerId="LiveId" clId="{636AA381-AE5A-46ED-A5D4-46C383FE1056}" dt="2026-08-26T06:27:33.317" v="3111" actId="20577"/>
          <ac:spMkLst>
            <pc:docMk/>
            <pc:sldMk cId="221522547" sldId="279"/>
            <ac:spMk id="2" creationId="{2C9D3FCB-BD41-4D58-8159-CEF63AC1B37A}"/>
          </ac:spMkLst>
        </pc:spChg>
        <pc:spChg chg="mod">
          <ac:chgData name="Fiona Slaven" userId="80ef62f48701bf43" providerId="LiveId" clId="{636AA381-AE5A-46ED-A5D4-46C383FE1056}" dt="2026-08-26T06:21:35.211" v="3095" actId="20577"/>
          <ac:spMkLst>
            <pc:docMk/>
            <pc:sldMk cId="221522547" sldId="279"/>
            <ac:spMk id="3" creationId="{8460024C-CFA3-C6D9-9E07-A17726ED0869}"/>
          </ac:spMkLst>
        </pc:spChg>
      </pc:sldChg>
      <pc:sldChg chg="modSp add del mod">
        <pc:chgData name="Fiona Slaven" userId="80ef62f48701bf43" providerId="LiveId" clId="{636AA381-AE5A-46ED-A5D4-46C383FE1056}" dt="2026-08-26T05:58:49.668" v="2964" actId="2696"/>
        <pc:sldMkLst>
          <pc:docMk/>
          <pc:sldMk cId="2621106791" sldId="279"/>
        </pc:sldMkLst>
        <pc:spChg chg="mod">
          <ac:chgData name="Fiona Slaven" userId="80ef62f48701bf43" providerId="LiveId" clId="{636AA381-AE5A-46ED-A5D4-46C383FE1056}" dt="2026-08-26T05:51:45.485" v="2899" actId="20577"/>
          <ac:spMkLst>
            <pc:docMk/>
            <pc:sldMk cId="2621106791" sldId="279"/>
            <ac:spMk id="2" creationId="{9AB03C6E-4FC9-0912-C847-A23686B29C59}"/>
          </ac:spMkLst>
        </pc:spChg>
      </pc:sldChg>
      <pc:sldChg chg="modSp add del mod">
        <pc:chgData name="Fiona Slaven" userId="80ef62f48701bf43" providerId="LiveId" clId="{636AA381-AE5A-46ED-A5D4-46C383FE1056}" dt="2026-08-26T06:31:58.090" v="3124" actId="2696"/>
        <pc:sldMkLst>
          <pc:docMk/>
          <pc:sldMk cId="3263044986" sldId="280"/>
        </pc:sldMkLst>
        <pc:spChg chg="mod">
          <ac:chgData name="Fiona Slaven" userId="80ef62f48701bf43" providerId="LiveId" clId="{636AA381-AE5A-46ED-A5D4-46C383FE1056}" dt="2026-08-26T06:31:47.143" v="3123"/>
          <ac:spMkLst>
            <pc:docMk/>
            <pc:sldMk cId="3263044986" sldId="280"/>
            <ac:spMk id="2" creationId="{07610E37-08FE-22F7-C3C8-F93B923C9BCF}"/>
          </ac:spMkLst>
        </pc:spChg>
        <pc:spChg chg="mod">
          <ac:chgData name="Fiona Slaven" userId="80ef62f48701bf43" providerId="LiveId" clId="{636AA381-AE5A-46ED-A5D4-46C383FE1056}" dt="2026-08-26T06:31:42.110" v="3120" actId="20577"/>
          <ac:spMkLst>
            <pc:docMk/>
            <pc:sldMk cId="3263044986" sldId="280"/>
            <ac:spMk id="3" creationId="{0F70C37C-AFF2-7348-CB64-DE3C38BB85AE}"/>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DDE3311-FD2C-4B6C-975D-F2ABD9EAFB8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a:stretch/>
        </p:blipFill>
        <p:spPr>
          <a:xfrm>
            <a:off x="0" y="0"/>
            <a:ext cx="9906000" cy="6858000"/>
          </a:xfrm>
          <a:prstGeom prst="rect">
            <a:avLst/>
          </a:prstGeom>
        </p:spPr>
      </p:pic>
      <p:sp>
        <p:nvSpPr>
          <p:cNvPr id="8" name="TextBox 7">
            <a:extLst>
              <a:ext uri="{FF2B5EF4-FFF2-40B4-BE49-F238E27FC236}">
                <a16:creationId xmlns:a16="http://schemas.microsoft.com/office/drawing/2014/main" id="{09FC1E85-4917-45E5-9918-8B453439979A}"/>
              </a:ext>
            </a:extLst>
          </p:cNvPr>
          <p:cNvSpPr txBox="1"/>
          <p:nvPr userDrawn="1"/>
        </p:nvSpPr>
        <p:spPr>
          <a:xfrm>
            <a:off x="6414466" y="153642"/>
            <a:ext cx="3326296" cy="461665"/>
          </a:xfrm>
          <a:prstGeom prst="rect">
            <a:avLst/>
          </a:prstGeom>
          <a:noFill/>
        </p:spPr>
        <p:txBody>
          <a:bodyPr wrap="square" rtlCol="0">
            <a:spAutoFit/>
          </a:bodyPr>
          <a:lstStyle/>
          <a:p>
            <a:pPr algn="r"/>
            <a:r>
              <a:rPr lang="en-US" sz="2400" b="1" dirty="0">
                <a:solidFill>
                  <a:schemeClr val="bg1"/>
                </a:solidFill>
                <a:latin typeface="Poppins" panose="00000500000000000000" pitchFamily="2" charset="0"/>
                <a:cs typeface="Poppins" panose="00000500000000000000" pitchFamily="2" charset="0"/>
              </a:rPr>
              <a:t>APPLICANT PACK</a:t>
            </a:r>
            <a:endParaRPr lang="en-GB" sz="2400" b="1" dirty="0">
              <a:solidFill>
                <a:schemeClr val="bg1"/>
              </a:solidFill>
              <a:latin typeface="Poppins" panose="00000500000000000000" pitchFamily="2" charset="0"/>
              <a:cs typeface="Poppins" panose="00000500000000000000" pitchFamily="2" charset="0"/>
            </a:endParaRPr>
          </a:p>
        </p:txBody>
      </p:sp>
      <p:sp>
        <p:nvSpPr>
          <p:cNvPr id="9" name="Title 8">
            <a:extLst>
              <a:ext uri="{FF2B5EF4-FFF2-40B4-BE49-F238E27FC236}">
                <a16:creationId xmlns:a16="http://schemas.microsoft.com/office/drawing/2014/main" id="{0EB33950-50E1-456A-A2D1-37486C3002F5}"/>
              </a:ext>
            </a:extLst>
          </p:cNvPr>
          <p:cNvSpPr>
            <a:spLocks noGrp="1"/>
          </p:cNvSpPr>
          <p:nvPr>
            <p:ph type="title" hasCustomPrompt="1"/>
          </p:nvPr>
        </p:nvSpPr>
        <p:spPr>
          <a:xfrm>
            <a:off x="681037" y="2184402"/>
            <a:ext cx="8543925" cy="1325563"/>
          </a:xfrm>
        </p:spPr>
        <p:txBody>
          <a:bodyPr>
            <a:noAutofit/>
          </a:bodyPr>
          <a:lstStyle>
            <a:lvl1pPr algn="ctr">
              <a:defRPr sz="4800" b="1">
                <a:solidFill>
                  <a:schemeClr val="bg1"/>
                </a:solidFill>
                <a:latin typeface="Poppins" panose="00000500000000000000" pitchFamily="2" charset="0"/>
                <a:cs typeface="Poppins" panose="00000500000000000000" pitchFamily="2" charset="0"/>
              </a:defRPr>
            </a:lvl1pPr>
          </a:lstStyle>
          <a:p>
            <a:r>
              <a:rPr lang="en-US" dirty="0"/>
              <a:t>Job Title </a:t>
            </a:r>
            <a:endParaRPr lang="en-GB" dirty="0"/>
          </a:p>
        </p:txBody>
      </p:sp>
      <p:pic>
        <p:nvPicPr>
          <p:cNvPr id="10" name="Picture 9">
            <a:extLst>
              <a:ext uri="{FF2B5EF4-FFF2-40B4-BE49-F238E27FC236}">
                <a16:creationId xmlns:a16="http://schemas.microsoft.com/office/drawing/2014/main" id="{A9748472-4B70-4993-8903-52B3684234F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35134" y="6176393"/>
            <a:ext cx="1484601" cy="402865"/>
          </a:xfrm>
          <a:prstGeom prst="rect">
            <a:avLst/>
          </a:prstGeom>
        </p:spPr>
      </p:pic>
    </p:spTree>
    <p:extLst>
      <p:ext uri="{BB962C8B-B14F-4D97-AF65-F5344CB8AC3E}">
        <p14:creationId xmlns:p14="http://schemas.microsoft.com/office/powerpoint/2010/main" val="1473400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15158 - Bath - Powerpoint - Background2.jpg">
            <a:extLst>
              <a:ext uri="{FF2B5EF4-FFF2-40B4-BE49-F238E27FC236}">
                <a16:creationId xmlns:a16="http://schemas.microsoft.com/office/drawing/2014/main" id="{E6E1B0DA-4C95-4CB0-A23B-9C705449A00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a:stretch/>
        </p:blipFill>
        <p:spPr>
          <a:xfrm>
            <a:off x="0" y="0"/>
            <a:ext cx="9906000" cy="6858000"/>
          </a:xfrm>
          <a:prstGeom prst="rect">
            <a:avLst/>
          </a:prstGeom>
        </p:spPr>
      </p:pic>
      <p:sp>
        <p:nvSpPr>
          <p:cNvPr id="3" name="Content Placeholder 2"/>
          <p:cNvSpPr>
            <a:spLocks noGrp="1"/>
          </p:cNvSpPr>
          <p:nvPr>
            <p:ph idx="1" hasCustomPrompt="1"/>
          </p:nvPr>
        </p:nvSpPr>
        <p:spPr>
          <a:xfrm>
            <a:off x="681038" y="1073150"/>
            <a:ext cx="8543925" cy="4351338"/>
          </a:xfrm>
        </p:spPr>
        <p:txBody>
          <a:bodyPr>
            <a:normAutofit/>
          </a:bodyPr>
          <a:lstStyle>
            <a:lvl1pPr marL="0" indent="0">
              <a:spcBef>
                <a:spcPts val="0"/>
              </a:spcBef>
              <a:spcAft>
                <a:spcPts val="1200"/>
              </a:spcAft>
              <a:buNone/>
              <a:defRPr sz="1600">
                <a:latin typeface="Poppins" panose="00000500000000000000" pitchFamily="2" charset="0"/>
                <a:cs typeface="Poppins" panose="00000500000000000000" pitchFamily="2" charset="0"/>
              </a:defRPr>
            </a:lvl1pPr>
          </a:lstStyle>
          <a:p>
            <a:pPr lvl="0"/>
            <a:r>
              <a:rPr lang="en-US" dirty="0"/>
              <a:t>Edit text</a:t>
            </a:r>
          </a:p>
        </p:txBody>
      </p:sp>
      <p:sp>
        <p:nvSpPr>
          <p:cNvPr id="8" name="Title 7">
            <a:extLst>
              <a:ext uri="{FF2B5EF4-FFF2-40B4-BE49-F238E27FC236}">
                <a16:creationId xmlns:a16="http://schemas.microsoft.com/office/drawing/2014/main" id="{27938B96-7F46-4899-AC79-36BA9E9CD4FC}"/>
              </a:ext>
            </a:extLst>
          </p:cNvPr>
          <p:cNvSpPr>
            <a:spLocks noGrp="1"/>
          </p:cNvSpPr>
          <p:nvPr>
            <p:ph type="title" hasCustomPrompt="1"/>
          </p:nvPr>
        </p:nvSpPr>
        <p:spPr>
          <a:xfrm>
            <a:off x="681038" y="365127"/>
            <a:ext cx="8543925" cy="606423"/>
          </a:xfrm>
        </p:spPr>
        <p:txBody>
          <a:bodyPr>
            <a:normAutofit/>
          </a:bodyPr>
          <a:lstStyle>
            <a:lvl1pPr>
              <a:defRPr sz="2400">
                <a:solidFill>
                  <a:srgbClr val="0001B4"/>
                </a:solidFill>
                <a:latin typeface="Poppins" panose="00000500000000000000" pitchFamily="2" charset="0"/>
                <a:cs typeface="Poppins" panose="00000500000000000000" pitchFamily="2" charset="0"/>
              </a:defRPr>
            </a:lvl1pPr>
          </a:lstStyle>
          <a:p>
            <a:r>
              <a:rPr lang="en-US" dirty="0"/>
              <a:t>Title</a:t>
            </a:r>
            <a:endParaRPr lang="en-GB" dirty="0"/>
          </a:p>
        </p:txBody>
      </p:sp>
      <p:pic>
        <p:nvPicPr>
          <p:cNvPr id="5" name="Picture 4">
            <a:extLst>
              <a:ext uri="{FF2B5EF4-FFF2-40B4-BE49-F238E27FC236}">
                <a16:creationId xmlns:a16="http://schemas.microsoft.com/office/drawing/2014/main" id="{7BC46ACA-4B30-457D-951B-7879FF01B774}"/>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35135" y="6176392"/>
            <a:ext cx="1484600" cy="402865"/>
          </a:xfrm>
          <a:prstGeom prst="rect">
            <a:avLst/>
          </a:prstGeom>
        </p:spPr>
      </p:pic>
    </p:spTree>
    <p:extLst>
      <p:ext uri="{BB962C8B-B14F-4D97-AF65-F5344CB8AC3E}">
        <p14:creationId xmlns:p14="http://schemas.microsoft.com/office/powerpoint/2010/main" val="1326219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30AE48-B745-4258-9A90-FF3B260274A3}" type="datetimeFigureOut">
              <a:rPr lang="en-GB" smtClean="0"/>
              <a:t>26/08/2026</a:t>
            </a:fld>
            <a:endParaRPr lang="en-GB" dirty="0"/>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FDC88E-0A8F-4DEE-B853-4F2B83600CC2}" type="slidenum">
              <a:rPr lang="en-GB" smtClean="0"/>
              <a:t>‹#›</a:t>
            </a:fld>
            <a:endParaRPr lang="en-GB" dirty="0"/>
          </a:p>
        </p:txBody>
      </p:sp>
    </p:spTree>
    <p:extLst>
      <p:ext uri="{BB962C8B-B14F-4D97-AF65-F5344CB8AC3E}">
        <p14:creationId xmlns:p14="http://schemas.microsoft.com/office/powerpoint/2010/main" val="1651363582"/>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thesubath.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5277F-6CD0-421C-AB5A-81E03D8EF0CC}"/>
              </a:ext>
            </a:extLst>
          </p:cNvPr>
          <p:cNvSpPr>
            <a:spLocks noGrp="1"/>
          </p:cNvSpPr>
          <p:nvPr>
            <p:ph type="ctrTitle"/>
          </p:nvPr>
        </p:nvSpPr>
        <p:spPr>
          <a:xfrm>
            <a:off x="0" y="2277831"/>
            <a:ext cx="9906000" cy="2387600"/>
          </a:xfrm>
        </p:spPr>
        <p:txBody>
          <a:bodyPr/>
          <a:lstStyle/>
          <a:p>
            <a:r>
              <a:rPr lang="en-US" dirty="0"/>
              <a:t>Head of Operations</a:t>
            </a:r>
            <a:endParaRPr lang="en-GB" dirty="0"/>
          </a:p>
        </p:txBody>
      </p:sp>
    </p:spTree>
    <p:extLst>
      <p:ext uri="{BB962C8B-B14F-4D97-AF65-F5344CB8AC3E}">
        <p14:creationId xmlns:p14="http://schemas.microsoft.com/office/powerpoint/2010/main" val="1667780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6FD494-32D3-401D-A332-AEAA811040F0}"/>
              </a:ext>
            </a:extLst>
          </p:cNvPr>
          <p:cNvSpPr>
            <a:spLocks noGrp="1"/>
          </p:cNvSpPr>
          <p:nvPr>
            <p:ph idx="1"/>
          </p:nvPr>
        </p:nvSpPr>
        <p:spPr>
          <a:xfrm>
            <a:off x="681038" y="1073149"/>
            <a:ext cx="8543925" cy="5125632"/>
          </a:xfrm>
        </p:spPr>
        <p:txBody>
          <a:bodyPr>
            <a:noAutofit/>
          </a:bodyPr>
          <a:lstStyle/>
          <a:p>
            <a:r>
              <a:rPr lang="en-GB" sz="1600" dirty="0"/>
              <a:t>We’re so pleased you found us. </a:t>
            </a:r>
          </a:p>
          <a:p>
            <a:r>
              <a:rPr lang="en-GB" sz="1600" dirty="0"/>
              <a:t>We believe that students can and want to shape the communities they are part of for the better. </a:t>
            </a:r>
          </a:p>
          <a:p>
            <a:r>
              <a:rPr lang="en-GB" sz="1600" dirty="0"/>
              <a:t>Through our student leaders and elected representatives, we create opportunities for students to come together and inspire them to make change and shape the world around them. </a:t>
            </a:r>
          </a:p>
          <a:p>
            <a:r>
              <a:rPr lang="en-GB" sz="1600" dirty="0"/>
              <a:t>It’s a seriously fun place to work, driven by our values with a diverse and international perspective, with a really supportive staff team and a focus on your development. </a:t>
            </a:r>
          </a:p>
          <a:p>
            <a:r>
              <a:rPr lang="en-GB" sz="1600" dirty="0"/>
              <a:t>Students’ unions come in all shapes and sizes. With job roles at all levels, and with more than 550 unions across the country, you can work with us to start building a career doing what you love. </a:t>
            </a:r>
          </a:p>
          <a:p>
            <a:r>
              <a:rPr lang="en-GB" sz="1600" dirty="0"/>
              <a:t>Come join us! </a:t>
            </a:r>
          </a:p>
          <a:p>
            <a:r>
              <a:rPr lang="en-GB" sz="1600" b="1" dirty="0"/>
              <a:t>Ryan Bird </a:t>
            </a:r>
          </a:p>
          <a:p>
            <a:r>
              <a:rPr lang="en-GB" sz="1600" b="1" dirty="0"/>
              <a:t>Chief Executive</a:t>
            </a:r>
            <a:endParaRPr lang="en-US" sz="1400" b="1" dirty="0">
              <a:solidFill>
                <a:schemeClr val="accent6">
                  <a:lumMod val="10000"/>
                </a:schemeClr>
              </a:solidFill>
            </a:endParaRPr>
          </a:p>
        </p:txBody>
      </p:sp>
      <p:sp>
        <p:nvSpPr>
          <p:cNvPr id="3" name="Title 2">
            <a:extLst>
              <a:ext uri="{FF2B5EF4-FFF2-40B4-BE49-F238E27FC236}">
                <a16:creationId xmlns:a16="http://schemas.microsoft.com/office/drawing/2014/main" id="{144F5C28-2549-489F-A342-67E4E28FDB36}"/>
              </a:ext>
            </a:extLst>
          </p:cNvPr>
          <p:cNvSpPr>
            <a:spLocks noGrp="1"/>
          </p:cNvSpPr>
          <p:nvPr>
            <p:ph type="title"/>
          </p:nvPr>
        </p:nvSpPr>
        <p:spPr/>
        <p:txBody>
          <a:bodyPr>
            <a:normAutofit/>
          </a:bodyPr>
          <a:lstStyle/>
          <a:p>
            <a:r>
              <a:rPr lang="en-US" dirty="0"/>
              <a:t>Welcome</a:t>
            </a:r>
            <a:endParaRPr lang="en-GB" dirty="0"/>
          </a:p>
        </p:txBody>
      </p:sp>
    </p:spTree>
    <p:extLst>
      <p:ext uri="{BB962C8B-B14F-4D97-AF65-F5344CB8AC3E}">
        <p14:creationId xmlns:p14="http://schemas.microsoft.com/office/powerpoint/2010/main" val="3306053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6FD494-32D3-401D-A332-AEAA811040F0}"/>
              </a:ext>
            </a:extLst>
          </p:cNvPr>
          <p:cNvSpPr>
            <a:spLocks noGrp="1"/>
          </p:cNvSpPr>
          <p:nvPr>
            <p:ph idx="1"/>
          </p:nvPr>
        </p:nvSpPr>
        <p:spPr>
          <a:xfrm>
            <a:off x="561252" y="870256"/>
            <a:ext cx="8980313" cy="5345013"/>
          </a:xfrm>
        </p:spPr>
        <p:txBody>
          <a:bodyPr>
            <a:noAutofit/>
          </a:bodyPr>
          <a:lstStyle/>
          <a:p>
            <a:r>
              <a:rPr lang="en-US" dirty="0">
                <a:solidFill>
                  <a:schemeClr val="accent6">
                    <a:lumMod val="10000"/>
                  </a:schemeClr>
                </a:solidFill>
              </a:rPr>
              <a:t>The SU </a:t>
            </a:r>
            <a:r>
              <a:rPr lang="en-US" i="1" dirty="0">
                <a:solidFill>
                  <a:schemeClr val="accent6">
                    <a:lumMod val="10000"/>
                  </a:schemeClr>
                </a:solidFill>
              </a:rPr>
              <a:t>is</a:t>
            </a:r>
            <a:r>
              <a:rPr lang="en-US" dirty="0">
                <a:solidFill>
                  <a:schemeClr val="accent6">
                    <a:lumMod val="10000"/>
                  </a:schemeClr>
                </a:solidFill>
              </a:rPr>
              <a:t> the body of students at the University of Bath. We believe students have the power to change communities they belong to for the better when they come together. </a:t>
            </a:r>
          </a:p>
          <a:p>
            <a:r>
              <a:rPr lang="en-US" dirty="0">
                <a:solidFill>
                  <a:schemeClr val="accent6">
                    <a:lumMod val="10000"/>
                  </a:schemeClr>
                </a:solidFill>
              </a:rPr>
              <a:t>Through our student leaders and elected representatives, we grow and support student communities as they provide opportunities for others and change the world around us for the better.</a:t>
            </a:r>
          </a:p>
          <a:p>
            <a:r>
              <a:rPr lang="en-US" dirty="0">
                <a:solidFill>
                  <a:schemeClr val="accent6">
                    <a:lumMod val="10000"/>
                  </a:schemeClr>
                </a:solidFill>
              </a:rPr>
              <a:t>Together we: Promote student interest and welfare; Provide support and advice;</a:t>
            </a:r>
            <a:br>
              <a:rPr lang="en-US" dirty="0">
                <a:solidFill>
                  <a:schemeClr val="accent6">
                    <a:lumMod val="10000"/>
                  </a:schemeClr>
                </a:solidFill>
              </a:rPr>
            </a:br>
            <a:r>
              <a:rPr lang="en-US" dirty="0">
                <a:solidFill>
                  <a:schemeClr val="accent6">
                    <a:lumMod val="10000"/>
                  </a:schemeClr>
                </a:solidFill>
              </a:rPr>
              <a:t>Represent the student community with the University and others; Provide social, cultural, sporting and recreational activities. </a:t>
            </a:r>
          </a:p>
          <a:p>
            <a:r>
              <a:rPr lang="en-US" dirty="0">
                <a:solidFill>
                  <a:schemeClr val="accent6">
                    <a:lumMod val="10000"/>
                  </a:schemeClr>
                </a:solidFill>
              </a:rPr>
              <a:t>How we do this is through student-led:</a:t>
            </a:r>
          </a:p>
          <a:p>
            <a:pPr marL="285750" indent="-285750">
              <a:spcAft>
                <a:spcPts val="0"/>
              </a:spcAft>
              <a:buFont typeface="Arial" panose="020B0604020202020204" pitchFamily="34" charset="0"/>
              <a:buChar char="•"/>
            </a:pPr>
            <a:r>
              <a:rPr lang="en-US" dirty="0">
                <a:solidFill>
                  <a:schemeClr val="accent6">
                    <a:lumMod val="10000"/>
                  </a:schemeClr>
                </a:solidFill>
              </a:rPr>
              <a:t>Voice 		– helping students stand up, speak up and make their voice heard,</a:t>
            </a:r>
          </a:p>
          <a:p>
            <a:pPr marL="285750" indent="-285750">
              <a:spcAft>
                <a:spcPts val="0"/>
              </a:spcAft>
              <a:buFont typeface="Arial" panose="020B0604020202020204" pitchFamily="34" charset="0"/>
              <a:buChar char="•"/>
            </a:pPr>
            <a:r>
              <a:rPr lang="en-US" dirty="0">
                <a:solidFill>
                  <a:schemeClr val="accent6">
                    <a:lumMod val="10000"/>
                  </a:schemeClr>
                </a:solidFill>
              </a:rPr>
              <a:t>Experiences	– making friends and memories that last a lifetime, </a:t>
            </a:r>
          </a:p>
          <a:p>
            <a:pPr marL="285750" indent="-285750">
              <a:spcAft>
                <a:spcPts val="0"/>
              </a:spcAft>
              <a:buFont typeface="Arial" panose="020B0604020202020204" pitchFamily="34" charset="0"/>
              <a:buChar char="•"/>
            </a:pPr>
            <a:r>
              <a:rPr lang="en-US" dirty="0">
                <a:solidFill>
                  <a:schemeClr val="accent6">
                    <a:lumMod val="10000"/>
                  </a:schemeClr>
                </a:solidFill>
              </a:rPr>
              <a:t>Groups 	- broadening horizons with our communities of students, </a:t>
            </a:r>
          </a:p>
          <a:p>
            <a:pPr marL="285750" indent="-285750">
              <a:spcAft>
                <a:spcPts val="0"/>
              </a:spcAft>
              <a:buFont typeface="Arial" panose="020B0604020202020204" pitchFamily="34" charset="0"/>
              <a:buChar char="•"/>
            </a:pPr>
            <a:r>
              <a:rPr lang="en-US" dirty="0">
                <a:solidFill>
                  <a:schemeClr val="accent6">
                    <a:lumMod val="10000"/>
                  </a:schemeClr>
                </a:solidFill>
              </a:rPr>
              <a:t>Support 	– providing advice and support on student life, </a:t>
            </a:r>
          </a:p>
          <a:p>
            <a:pPr marL="285750" indent="-285750">
              <a:spcAft>
                <a:spcPts val="0"/>
              </a:spcAft>
              <a:buFont typeface="Arial" panose="020B0604020202020204" pitchFamily="34" charset="0"/>
              <a:buChar char="•"/>
            </a:pPr>
            <a:r>
              <a:rPr lang="en-US" dirty="0">
                <a:solidFill>
                  <a:schemeClr val="accent6">
                    <a:lumMod val="10000"/>
                  </a:schemeClr>
                </a:solidFill>
              </a:rPr>
              <a:t>Development 	- developing the skills students need to lead and change. </a:t>
            </a:r>
          </a:p>
          <a:p>
            <a:pPr>
              <a:spcAft>
                <a:spcPts val="0"/>
              </a:spcAft>
            </a:pPr>
            <a:endParaRPr lang="en-US" dirty="0">
              <a:solidFill>
                <a:schemeClr val="accent6">
                  <a:lumMod val="10000"/>
                </a:schemeClr>
              </a:solidFill>
            </a:endParaRPr>
          </a:p>
          <a:p>
            <a:r>
              <a:rPr lang="en-US" dirty="0">
                <a:solidFill>
                  <a:schemeClr val="accent6">
                    <a:lumMod val="10000"/>
                  </a:schemeClr>
                </a:solidFill>
              </a:rPr>
              <a:t>Our work is overseen by an independent board made up of six elected student officers, two independent students and five external trustees.  The SU is funded by a grant from the University of Bath, membership income and the commercial revenue that we generate through our range of student spaces and services.</a:t>
            </a:r>
          </a:p>
          <a:p>
            <a:r>
              <a:rPr lang="en-US" dirty="0">
                <a:solidFill>
                  <a:schemeClr val="accent6">
                    <a:lumMod val="10000"/>
                  </a:schemeClr>
                </a:solidFill>
              </a:rPr>
              <a:t>Visit our website for more details: </a:t>
            </a:r>
            <a:r>
              <a:rPr lang="en-GB" dirty="0">
                <a:hlinkClick r:id="rId2"/>
              </a:rPr>
              <a:t>The SU Bath</a:t>
            </a:r>
            <a:endParaRPr lang="en-US" dirty="0">
              <a:solidFill>
                <a:schemeClr val="accent6">
                  <a:lumMod val="10000"/>
                </a:schemeClr>
              </a:solidFill>
            </a:endParaRPr>
          </a:p>
        </p:txBody>
      </p:sp>
      <p:sp>
        <p:nvSpPr>
          <p:cNvPr id="3" name="Title 2">
            <a:extLst>
              <a:ext uri="{FF2B5EF4-FFF2-40B4-BE49-F238E27FC236}">
                <a16:creationId xmlns:a16="http://schemas.microsoft.com/office/drawing/2014/main" id="{144F5C28-2549-489F-A342-67E4E28FDB36}"/>
              </a:ext>
            </a:extLst>
          </p:cNvPr>
          <p:cNvSpPr>
            <a:spLocks noGrp="1"/>
          </p:cNvSpPr>
          <p:nvPr>
            <p:ph type="title"/>
          </p:nvPr>
        </p:nvSpPr>
        <p:spPr>
          <a:xfrm>
            <a:off x="561252" y="365127"/>
            <a:ext cx="8663711" cy="631254"/>
          </a:xfrm>
        </p:spPr>
        <p:txBody>
          <a:bodyPr>
            <a:normAutofit/>
          </a:bodyPr>
          <a:lstStyle/>
          <a:p>
            <a:r>
              <a:rPr lang="en-US" dirty="0"/>
              <a:t>What we do</a:t>
            </a:r>
            <a:endParaRPr lang="en-GB" dirty="0"/>
          </a:p>
        </p:txBody>
      </p:sp>
    </p:spTree>
    <p:extLst>
      <p:ext uri="{BB962C8B-B14F-4D97-AF65-F5344CB8AC3E}">
        <p14:creationId xmlns:p14="http://schemas.microsoft.com/office/powerpoint/2010/main" val="4210834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F672C-9AE6-0FEE-D435-67E63BA5C9F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D6562A-E307-0781-47B6-AC89CBC373B2}"/>
              </a:ext>
            </a:extLst>
          </p:cNvPr>
          <p:cNvSpPr>
            <a:spLocks noGrp="1"/>
          </p:cNvSpPr>
          <p:nvPr>
            <p:ph idx="1"/>
          </p:nvPr>
        </p:nvSpPr>
        <p:spPr>
          <a:xfrm>
            <a:off x="817019" y="889176"/>
            <a:ext cx="8480832" cy="5208006"/>
          </a:xfrm>
        </p:spPr>
        <p:txBody>
          <a:bodyPr>
            <a:noAutofit/>
          </a:bodyPr>
          <a:lstStyle/>
          <a:p>
            <a:r>
              <a:rPr lang="en-US" dirty="0">
                <a:solidFill>
                  <a:schemeClr val="accent6">
                    <a:lumMod val="10000"/>
                  </a:schemeClr>
                </a:solidFill>
              </a:rPr>
              <a:t>The SU Bath delivers exceptional student programming – we believe one of the UK’s best.</a:t>
            </a:r>
          </a:p>
          <a:p>
            <a:r>
              <a:rPr lang="en-GB" dirty="0"/>
              <a:t>The organisation is midway through an ambitious organisational development programme, with strong foundations in place and significant opportunities ahead to shape how The SU operates, plans, and delivers for its members. </a:t>
            </a:r>
            <a:endParaRPr lang="en-US" dirty="0">
              <a:solidFill>
                <a:schemeClr val="accent6">
                  <a:lumMod val="10000"/>
                </a:schemeClr>
              </a:solidFill>
            </a:endParaRPr>
          </a:p>
          <a:p>
            <a:r>
              <a:rPr lang="en-GB" dirty="0"/>
              <a:t>We are seeking to improve the student experience through:</a:t>
            </a:r>
          </a:p>
          <a:p>
            <a:pPr marL="285750" indent="-285750">
              <a:spcAft>
                <a:spcPts val="0"/>
              </a:spcAft>
              <a:buFont typeface="Arial" panose="020B0604020202020204" pitchFamily="34" charset="0"/>
              <a:buChar char="•"/>
            </a:pPr>
            <a:r>
              <a:rPr lang="en-GB" dirty="0"/>
              <a:t>Faster, more responsive services,</a:t>
            </a:r>
          </a:p>
          <a:p>
            <a:pPr marL="285750" indent="-285750">
              <a:spcAft>
                <a:spcPts val="0"/>
              </a:spcAft>
              <a:buFont typeface="Arial" panose="020B0604020202020204" pitchFamily="34" charset="0"/>
              <a:buChar char="•"/>
            </a:pPr>
            <a:r>
              <a:rPr lang="en-GB" dirty="0"/>
              <a:t>Improved staff engagement,</a:t>
            </a:r>
          </a:p>
          <a:p>
            <a:pPr marL="285750" indent="-285750">
              <a:spcAft>
                <a:spcPts val="0"/>
              </a:spcAft>
              <a:buFont typeface="Arial" panose="020B0604020202020204" pitchFamily="34" charset="0"/>
              <a:buChar char="•"/>
            </a:pPr>
            <a:r>
              <a:rPr lang="en-GB" dirty="0"/>
              <a:t>Increased student-staff opportunities, </a:t>
            </a:r>
          </a:p>
          <a:p>
            <a:pPr marL="285750" indent="-285750">
              <a:spcAft>
                <a:spcPts val="0"/>
              </a:spcAft>
              <a:buFont typeface="Arial" panose="020B0604020202020204" pitchFamily="34" charset="0"/>
              <a:buChar char="•"/>
            </a:pPr>
            <a:r>
              <a:rPr lang="en-GB" dirty="0"/>
              <a:t>Reduced operational pressure,</a:t>
            </a:r>
          </a:p>
          <a:p>
            <a:pPr marL="285750" indent="-285750">
              <a:spcAft>
                <a:spcPts val="0"/>
              </a:spcAft>
              <a:buFont typeface="Arial" panose="020B0604020202020204" pitchFamily="34" charset="0"/>
              <a:buChar char="•"/>
            </a:pPr>
            <a:r>
              <a:rPr lang="en-GB" dirty="0"/>
              <a:t>Strategic leadership capacity for long-term, values-led growth</a:t>
            </a:r>
          </a:p>
          <a:p>
            <a:pPr marL="285750" indent="-285750">
              <a:spcAft>
                <a:spcPts val="0"/>
              </a:spcAft>
              <a:buFont typeface="Arial" panose="020B0604020202020204" pitchFamily="34" charset="0"/>
              <a:buChar char="•"/>
            </a:pPr>
            <a:endParaRPr lang="en-US" dirty="0">
              <a:solidFill>
                <a:schemeClr val="accent6">
                  <a:lumMod val="10000"/>
                </a:schemeClr>
              </a:solidFill>
            </a:endParaRPr>
          </a:p>
          <a:p>
            <a:r>
              <a:rPr lang="en-US" dirty="0">
                <a:solidFill>
                  <a:schemeClr val="accent6">
                    <a:lumMod val="10000"/>
                  </a:schemeClr>
                </a:solidFill>
              </a:rPr>
              <a:t>Our plan will deliver change across three pillars:</a:t>
            </a:r>
          </a:p>
          <a:p>
            <a:pPr marL="342900" indent="-342900">
              <a:buFont typeface="+mj-lt"/>
              <a:buAutoNum type="arabicParenR"/>
            </a:pPr>
            <a:r>
              <a:rPr lang="en-US" b="1" dirty="0">
                <a:solidFill>
                  <a:schemeClr val="accent6">
                    <a:lumMod val="10000"/>
                  </a:schemeClr>
                </a:solidFill>
                <a:latin typeface="Poppins" panose="00000500000000000000" pitchFamily="2" charset="0"/>
                <a:cs typeface="Poppins" panose="00000500000000000000" pitchFamily="2" charset="0"/>
              </a:rPr>
              <a:t>Systems</a:t>
            </a:r>
            <a:r>
              <a:rPr lang="en-US" dirty="0">
                <a:solidFill>
                  <a:schemeClr val="accent6">
                    <a:lumMod val="10000"/>
                  </a:schemeClr>
                </a:solidFill>
                <a:latin typeface="Poppins" panose="00000500000000000000" pitchFamily="2" charset="0"/>
                <a:cs typeface="Poppins" panose="00000500000000000000" pitchFamily="2" charset="0"/>
              </a:rPr>
              <a:t>: 	Agile Planning &amp; Digital Transformation</a:t>
            </a:r>
          </a:p>
          <a:p>
            <a:pPr marL="342900" indent="-342900">
              <a:buFont typeface="+mj-lt"/>
              <a:buAutoNum type="arabicParenR"/>
            </a:pPr>
            <a:r>
              <a:rPr lang="en-US" b="1" dirty="0">
                <a:solidFill>
                  <a:schemeClr val="accent6">
                    <a:lumMod val="10000"/>
                  </a:schemeClr>
                </a:solidFill>
                <a:latin typeface="Poppins" panose="00000500000000000000" pitchFamily="2" charset="0"/>
                <a:cs typeface="Poppins" panose="00000500000000000000" pitchFamily="2" charset="0"/>
              </a:rPr>
              <a:t>Culture</a:t>
            </a:r>
            <a:r>
              <a:rPr lang="en-US" dirty="0">
                <a:solidFill>
                  <a:schemeClr val="accent6">
                    <a:lumMod val="10000"/>
                  </a:schemeClr>
                </a:solidFill>
                <a:latin typeface="Poppins" panose="00000500000000000000" pitchFamily="2" charset="0"/>
                <a:cs typeface="Poppins" panose="00000500000000000000" pitchFamily="2" charset="0"/>
              </a:rPr>
              <a:t>: 	Trust, Collaboration &amp; Change Confidence</a:t>
            </a:r>
            <a:endParaRPr lang="en-US" dirty="0">
              <a:solidFill>
                <a:schemeClr val="accent6">
                  <a:lumMod val="10000"/>
                </a:schemeClr>
              </a:solidFill>
            </a:endParaRPr>
          </a:p>
          <a:p>
            <a:pPr marL="342900" indent="-342900">
              <a:buFont typeface="+mj-lt"/>
              <a:buAutoNum type="arabicParenR"/>
            </a:pPr>
            <a:r>
              <a:rPr lang="en-US" b="1" dirty="0">
                <a:solidFill>
                  <a:schemeClr val="accent6">
                    <a:lumMod val="10000"/>
                  </a:schemeClr>
                </a:solidFill>
                <a:latin typeface="Poppins" panose="00000500000000000000" pitchFamily="2" charset="0"/>
                <a:cs typeface="Poppins" panose="00000500000000000000" pitchFamily="2" charset="0"/>
              </a:rPr>
              <a:t>Structure</a:t>
            </a:r>
            <a:r>
              <a:rPr lang="en-US" dirty="0">
                <a:solidFill>
                  <a:schemeClr val="accent6">
                    <a:lumMod val="10000"/>
                  </a:schemeClr>
                </a:solidFill>
                <a:latin typeface="Poppins" panose="00000500000000000000" pitchFamily="2" charset="0"/>
                <a:cs typeface="Poppins" panose="00000500000000000000" pitchFamily="2" charset="0"/>
              </a:rPr>
              <a:t>: 	Strategic Leadership &amp; Distributed Accountability</a:t>
            </a:r>
          </a:p>
          <a:p>
            <a:r>
              <a:rPr lang="en-US" dirty="0">
                <a:solidFill>
                  <a:schemeClr val="accent6">
                    <a:lumMod val="10000"/>
                  </a:schemeClr>
                </a:solidFill>
              </a:rPr>
              <a:t>The Operations Team will be central to all three of these pillars.  We are looking for an individual who can build effective teams, improve systems and create conditions for others to excel.</a:t>
            </a:r>
          </a:p>
          <a:p>
            <a:endParaRPr lang="en-US" sz="1400" dirty="0">
              <a:solidFill>
                <a:schemeClr val="accent6">
                  <a:lumMod val="10000"/>
                </a:schemeClr>
              </a:solidFill>
            </a:endParaRPr>
          </a:p>
          <a:p>
            <a:endParaRPr lang="en-US" sz="1400" dirty="0">
              <a:solidFill>
                <a:schemeClr val="accent6">
                  <a:lumMod val="10000"/>
                </a:schemeClr>
              </a:solidFill>
            </a:endParaRPr>
          </a:p>
          <a:p>
            <a:endParaRPr lang="en-US" sz="1400" dirty="0">
              <a:solidFill>
                <a:schemeClr val="accent6">
                  <a:lumMod val="10000"/>
                </a:schemeClr>
              </a:solidFill>
              <a:latin typeface="Poppins" panose="00000500000000000000" pitchFamily="2" charset="0"/>
              <a:cs typeface="Poppins" panose="00000500000000000000" pitchFamily="2" charset="0"/>
            </a:endParaRPr>
          </a:p>
        </p:txBody>
      </p:sp>
      <p:sp>
        <p:nvSpPr>
          <p:cNvPr id="3" name="Title 2">
            <a:extLst>
              <a:ext uri="{FF2B5EF4-FFF2-40B4-BE49-F238E27FC236}">
                <a16:creationId xmlns:a16="http://schemas.microsoft.com/office/drawing/2014/main" id="{790E5A97-AEBF-FE00-FD7B-B9CCD0241B99}"/>
              </a:ext>
            </a:extLst>
          </p:cNvPr>
          <p:cNvSpPr>
            <a:spLocks noGrp="1"/>
          </p:cNvSpPr>
          <p:nvPr>
            <p:ph type="title"/>
          </p:nvPr>
        </p:nvSpPr>
        <p:spPr>
          <a:xfrm>
            <a:off x="817019" y="364435"/>
            <a:ext cx="8407944" cy="607115"/>
          </a:xfrm>
        </p:spPr>
        <p:txBody>
          <a:bodyPr>
            <a:normAutofit/>
          </a:bodyPr>
          <a:lstStyle/>
          <a:p>
            <a:r>
              <a:rPr lang="en-GB" noProof="0" dirty="0"/>
              <a:t>Organisational</a:t>
            </a:r>
            <a:r>
              <a:rPr lang="en-US" dirty="0"/>
              <a:t> Change &amp; Development</a:t>
            </a:r>
            <a:endParaRPr lang="en-GB" dirty="0"/>
          </a:p>
        </p:txBody>
      </p:sp>
    </p:spTree>
    <p:extLst>
      <p:ext uri="{BB962C8B-B14F-4D97-AF65-F5344CB8AC3E}">
        <p14:creationId xmlns:p14="http://schemas.microsoft.com/office/powerpoint/2010/main" val="2208842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BF08C6-BD9B-5ABD-A2C2-FD71834BB7E0}"/>
              </a:ext>
            </a:extLst>
          </p:cNvPr>
          <p:cNvSpPr>
            <a:spLocks noGrp="1"/>
          </p:cNvSpPr>
          <p:nvPr>
            <p:ph type="title"/>
          </p:nvPr>
        </p:nvSpPr>
        <p:spPr>
          <a:xfrm>
            <a:off x="496958" y="420000"/>
            <a:ext cx="8728006" cy="551550"/>
          </a:xfrm>
        </p:spPr>
        <p:txBody>
          <a:bodyPr/>
          <a:lstStyle/>
          <a:p>
            <a:r>
              <a:rPr lang="en-GB" dirty="0"/>
              <a:t>Operations Team Structure</a:t>
            </a:r>
          </a:p>
        </p:txBody>
      </p:sp>
      <p:sp>
        <p:nvSpPr>
          <p:cNvPr id="3101" name="Conn 3101"/>
          <p:cNvSpPr/>
          <p:nvPr/>
        </p:nvSpPr>
        <p:spPr>
          <a:xfrm>
            <a:off x="4953000" y="2760000"/>
            <a:ext cx="0" cy="140000"/>
          </a:xfrm>
          <a:prstGeom prst="line">
            <a:avLst/>
          </a:prstGeom>
          <a:ln w="12700">
            <a:solidFill>
              <a:schemeClr val="accent1">
                <a:lumMod val="60000"/>
                <a:lumOff val="40000"/>
              </a:schemeClr>
            </a:solidFill>
          </a:ln>
        </p:spPr>
        <p:txBody>
          <a:bodyPr/>
          <a:lstStyle/>
          <a:p>
            <a:endParaRPr dirty="0"/>
          </a:p>
        </p:txBody>
      </p:sp>
      <p:sp>
        <p:nvSpPr>
          <p:cNvPr id="3102" name="Conn 3102"/>
          <p:cNvSpPr/>
          <p:nvPr/>
        </p:nvSpPr>
        <p:spPr>
          <a:xfrm>
            <a:off x="4953000" y="3460000"/>
            <a:ext cx="0" cy="150000"/>
          </a:xfrm>
          <a:prstGeom prst="line">
            <a:avLst/>
          </a:prstGeom>
          <a:ln w="12700">
            <a:solidFill>
              <a:schemeClr val="accent1">
                <a:lumMod val="60000"/>
                <a:lumOff val="40000"/>
              </a:schemeClr>
            </a:solidFill>
          </a:ln>
        </p:spPr>
        <p:txBody>
          <a:bodyPr/>
          <a:lstStyle/>
          <a:p>
            <a:endParaRPr dirty="0"/>
          </a:p>
        </p:txBody>
      </p:sp>
      <p:sp>
        <p:nvSpPr>
          <p:cNvPr id="3103" name="Conn 3103"/>
          <p:cNvSpPr/>
          <p:nvPr/>
        </p:nvSpPr>
        <p:spPr>
          <a:xfrm>
            <a:off x="1325000" y="3610000"/>
            <a:ext cx="7256001" cy="0"/>
          </a:xfrm>
          <a:prstGeom prst="line">
            <a:avLst/>
          </a:prstGeom>
          <a:ln w="12700">
            <a:solidFill>
              <a:schemeClr val="accent1">
                <a:lumMod val="60000"/>
                <a:lumOff val="40000"/>
              </a:schemeClr>
            </a:solidFill>
          </a:ln>
        </p:spPr>
        <p:txBody>
          <a:bodyPr/>
          <a:lstStyle/>
          <a:p>
            <a:endParaRPr dirty="0"/>
          </a:p>
        </p:txBody>
      </p:sp>
      <p:sp>
        <p:nvSpPr>
          <p:cNvPr id="3104" name="Conn 3104"/>
          <p:cNvSpPr/>
          <p:nvPr/>
        </p:nvSpPr>
        <p:spPr>
          <a:xfrm>
            <a:off x="1325000" y="3610000"/>
            <a:ext cx="0" cy="140000"/>
          </a:xfrm>
          <a:prstGeom prst="line">
            <a:avLst/>
          </a:prstGeom>
          <a:ln w="12700">
            <a:solidFill>
              <a:schemeClr val="accent1">
                <a:lumMod val="60000"/>
                <a:lumOff val="40000"/>
              </a:schemeClr>
            </a:solidFill>
          </a:ln>
        </p:spPr>
        <p:txBody>
          <a:bodyPr/>
          <a:lstStyle/>
          <a:p>
            <a:endParaRPr dirty="0"/>
          </a:p>
        </p:txBody>
      </p:sp>
      <p:sp>
        <p:nvSpPr>
          <p:cNvPr id="3105" name="Conn 3105"/>
          <p:cNvSpPr/>
          <p:nvPr/>
        </p:nvSpPr>
        <p:spPr>
          <a:xfrm>
            <a:off x="3743667" y="3610000"/>
            <a:ext cx="0" cy="140000"/>
          </a:xfrm>
          <a:prstGeom prst="line">
            <a:avLst/>
          </a:prstGeom>
          <a:ln w="12700">
            <a:solidFill>
              <a:schemeClr val="accent1">
                <a:lumMod val="60000"/>
                <a:lumOff val="40000"/>
              </a:schemeClr>
            </a:solidFill>
          </a:ln>
        </p:spPr>
        <p:txBody>
          <a:bodyPr/>
          <a:lstStyle/>
          <a:p>
            <a:endParaRPr dirty="0"/>
          </a:p>
        </p:txBody>
      </p:sp>
      <p:sp>
        <p:nvSpPr>
          <p:cNvPr id="3106" name="Conn 3106"/>
          <p:cNvSpPr/>
          <p:nvPr/>
        </p:nvSpPr>
        <p:spPr>
          <a:xfrm>
            <a:off x="6162334" y="3610000"/>
            <a:ext cx="0" cy="140000"/>
          </a:xfrm>
          <a:prstGeom prst="line">
            <a:avLst/>
          </a:prstGeom>
          <a:ln w="12700">
            <a:solidFill>
              <a:schemeClr val="accent1">
                <a:lumMod val="60000"/>
                <a:lumOff val="40000"/>
              </a:schemeClr>
            </a:solidFill>
          </a:ln>
        </p:spPr>
        <p:txBody>
          <a:bodyPr/>
          <a:lstStyle/>
          <a:p>
            <a:endParaRPr dirty="0"/>
          </a:p>
        </p:txBody>
      </p:sp>
      <p:sp>
        <p:nvSpPr>
          <p:cNvPr id="3107" name="Conn 3107"/>
          <p:cNvSpPr/>
          <p:nvPr/>
        </p:nvSpPr>
        <p:spPr>
          <a:xfrm>
            <a:off x="8581001" y="3610000"/>
            <a:ext cx="0" cy="140000"/>
          </a:xfrm>
          <a:prstGeom prst="line">
            <a:avLst/>
          </a:prstGeom>
          <a:ln w="12700">
            <a:solidFill>
              <a:schemeClr val="accent1">
                <a:lumMod val="60000"/>
                <a:lumOff val="40000"/>
              </a:schemeClr>
            </a:solidFill>
          </a:ln>
        </p:spPr>
        <p:txBody>
          <a:bodyPr/>
          <a:lstStyle/>
          <a:p>
            <a:endParaRPr dirty="0"/>
          </a:p>
        </p:txBody>
      </p:sp>
      <p:sp>
        <p:nvSpPr>
          <p:cNvPr id="3108" name="Conn 3108"/>
          <p:cNvSpPr/>
          <p:nvPr/>
        </p:nvSpPr>
        <p:spPr>
          <a:xfrm>
            <a:off x="1325000" y="4370000"/>
            <a:ext cx="0" cy="180000"/>
          </a:xfrm>
          <a:prstGeom prst="line">
            <a:avLst/>
          </a:prstGeom>
          <a:ln w="12700">
            <a:solidFill>
              <a:schemeClr val="accent1">
                <a:lumMod val="60000"/>
                <a:lumOff val="40000"/>
              </a:schemeClr>
            </a:solidFill>
          </a:ln>
        </p:spPr>
        <p:txBody>
          <a:bodyPr/>
          <a:lstStyle/>
          <a:p>
            <a:endParaRPr dirty="0"/>
          </a:p>
        </p:txBody>
      </p:sp>
      <p:sp>
        <p:nvSpPr>
          <p:cNvPr id="3109" name="Conn 3109"/>
          <p:cNvSpPr/>
          <p:nvPr/>
        </p:nvSpPr>
        <p:spPr>
          <a:xfrm>
            <a:off x="1325000" y="5070000"/>
            <a:ext cx="0" cy="180000"/>
          </a:xfrm>
          <a:prstGeom prst="line">
            <a:avLst/>
          </a:prstGeom>
          <a:ln w="12700">
            <a:solidFill>
              <a:schemeClr val="accent1">
                <a:lumMod val="60000"/>
                <a:lumOff val="40000"/>
              </a:schemeClr>
            </a:solidFill>
          </a:ln>
        </p:spPr>
        <p:txBody>
          <a:bodyPr/>
          <a:lstStyle/>
          <a:p>
            <a:endParaRPr dirty="0"/>
          </a:p>
        </p:txBody>
      </p:sp>
      <p:sp>
        <p:nvSpPr>
          <p:cNvPr id="3110" name="Conn 3110"/>
          <p:cNvSpPr/>
          <p:nvPr/>
        </p:nvSpPr>
        <p:spPr>
          <a:xfrm>
            <a:off x="6162334" y="4370000"/>
            <a:ext cx="0" cy="180000"/>
          </a:xfrm>
          <a:prstGeom prst="line">
            <a:avLst/>
          </a:prstGeom>
          <a:ln w="12700">
            <a:solidFill>
              <a:schemeClr val="accent1">
                <a:lumMod val="60000"/>
                <a:lumOff val="40000"/>
              </a:schemeClr>
            </a:solidFill>
          </a:ln>
        </p:spPr>
        <p:txBody>
          <a:bodyPr/>
          <a:lstStyle/>
          <a:p>
            <a:endParaRPr dirty="0"/>
          </a:p>
        </p:txBody>
      </p:sp>
      <p:sp>
        <p:nvSpPr>
          <p:cNvPr id="3111" name="Box 3111"/>
          <p:cNvSpPr/>
          <p:nvPr/>
        </p:nvSpPr>
        <p:spPr>
          <a:xfrm>
            <a:off x="3153000" y="2200000"/>
            <a:ext cx="3600000" cy="560000"/>
          </a:xfrm>
          <a:prstGeom prst="roundRect">
            <a:avLst>
              <a:gd name="adj" fmla="val 8000"/>
            </a:avLst>
          </a:prstGeom>
          <a:solidFill>
            <a:schemeClr val="accent1">
              <a:lumMod val="50000"/>
            </a:schemeClr>
          </a:solidFill>
          <a:ln w="12700">
            <a:solidFill>
              <a:schemeClr val="accent1"/>
            </a:solidFill>
          </a:ln>
        </p:spPr>
        <p:txBody>
          <a:bodyPr lIns="72000" tIns="27432" rIns="72000" bIns="27432" anchor="ctr">
            <a:normAutofit/>
          </a:bodyPr>
          <a:lstStyle/>
          <a:p>
            <a:pPr algn="ctr"/>
            <a:r>
              <a:rPr lang="en-GB" sz="1300" b="1" dirty="0">
                <a:solidFill>
                  <a:schemeClr val="bg1"/>
                </a:solidFill>
              </a:rPr>
              <a:t>Chief Executive</a:t>
            </a:r>
          </a:p>
        </p:txBody>
      </p:sp>
      <p:sp>
        <p:nvSpPr>
          <p:cNvPr id="3112" name="Box 3112"/>
          <p:cNvSpPr/>
          <p:nvPr/>
        </p:nvSpPr>
        <p:spPr>
          <a:xfrm>
            <a:off x="3159626" y="2900000"/>
            <a:ext cx="3600000" cy="560000"/>
          </a:xfrm>
          <a:prstGeom prst="roundRect">
            <a:avLst>
              <a:gd name="adj" fmla="val 8000"/>
            </a:avLst>
          </a:prstGeom>
          <a:solidFill>
            <a:schemeClr val="accent1"/>
          </a:solidFill>
          <a:ln w="12700">
            <a:solidFill>
              <a:schemeClr val="accent1"/>
            </a:solidFill>
          </a:ln>
        </p:spPr>
        <p:txBody>
          <a:bodyPr lIns="72000" tIns="27432" rIns="72000" bIns="27432" anchor="ctr">
            <a:normAutofit/>
          </a:bodyPr>
          <a:lstStyle/>
          <a:p>
            <a:pPr algn="ctr"/>
            <a:r>
              <a:rPr lang="en-GB" sz="1300" b="1" dirty="0">
                <a:solidFill>
                  <a:schemeClr val="bg1"/>
                </a:solidFill>
              </a:rPr>
              <a:t>Head of Operations </a:t>
            </a:r>
            <a:br>
              <a:rPr lang="en-GB" sz="1300" b="1" dirty="0">
                <a:solidFill>
                  <a:schemeClr val="bg1"/>
                </a:solidFill>
              </a:rPr>
            </a:br>
            <a:r>
              <a:rPr lang="en-GB" sz="1300" b="1" dirty="0">
                <a:solidFill>
                  <a:schemeClr val="bg1"/>
                </a:solidFill>
              </a:rPr>
              <a:t>(Vacant)</a:t>
            </a:r>
          </a:p>
        </p:txBody>
      </p:sp>
      <p:sp>
        <p:nvSpPr>
          <p:cNvPr id="3113" name="Box 3113"/>
          <p:cNvSpPr/>
          <p:nvPr/>
        </p:nvSpPr>
        <p:spPr>
          <a:xfrm>
            <a:off x="250000" y="3750000"/>
            <a:ext cx="2150000" cy="620000"/>
          </a:xfrm>
          <a:prstGeom prst="roundRect">
            <a:avLst>
              <a:gd name="adj" fmla="val 8000"/>
            </a:avLst>
          </a:prstGeom>
          <a:solidFill>
            <a:schemeClr val="accent1"/>
          </a:solidFill>
          <a:ln w="12700">
            <a:solidFill>
              <a:schemeClr val="accent1"/>
            </a:solidFill>
          </a:ln>
        </p:spPr>
        <p:txBody>
          <a:bodyPr lIns="72000" tIns="27432" rIns="72000" bIns="27432" anchor="ctr">
            <a:normAutofit/>
          </a:bodyPr>
          <a:lstStyle/>
          <a:p>
            <a:pPr algn="ctr"/>
            <a:r>
              <a:rPr lang="en-GB" sz="1000" b="1" dirty="0">
                <a:solidFill>
                  <a:schemeClr val="bg1"/>
                </a:solidFill>
              </a:rPr>
              <a:t>Finance Manager</a:t>
            </a:r>
          </a:p>
          <a:p>
            <a:pPr algn="ctr"/>
            <a:r>
              <a:rPr lang="en-GB" sz="1000" b="1" dirty="0">
                <a:solidFill>
                  <a:schemeClr val="bg1"/>
                </a:solidFill>
              </a:rPr>
              <a:t>(Vacant)</a:t>
            </a:r>
          </a:p>
        </p:txBody>
      </p:sp>
      <p:sp>
        <p:nvSpPr>
          <p:cNvPr id="3114" name="Box 3114"/>
          <p:cNvSpPr/>
          <p:nvPr/>
        </p:nvSpPr>
        <p:spPr>
          <a:xfrm>
            <a:off x="2668667" y="3750000"/>
            <a:ext cx="2150000" cy="620000"/>
          </a:xfrm>
          <a:prstGeom prst="roundRect">
            <a:avLst>
              <a:gd name="adj" fmla="val 8000"/>
            </a:avLst>
          </a:prstGeom>
          <a:solidFill>
            <a:schemeClr val="accent1"/>
          </a:solidFill>
          <a:ln w="12700">
            <a:solidFill>
              <a:schemeClr val="accent1"/>
            </a:solidFill>
          </a:ln>
        </p:spPr>
        <p:txBody>
          <a:bodyPr lIns="72000" tIns="27432" rIns="72000" bIns="27432" anchor="ctr">
            <a:normAutofit/>
          </a:bodyPr>
          <a:lstStyle/>
          <a:p>
            <a:pPr algn="ctr"/>
            <a:r>
              <a:rPr lang="en-GB" sz="1000" b="1" dirty="0">
                <a:solidFill>
                  <a:schemeClr val="bg1"/>
                </a:solidFill>
              </a:rPr>
              <a:t>Data, Research &amp; Insight Manager</a:t>
            </a:r>
          </a:p>
        </p:txBody>
      </p:sp>
      <p:sp>
        <p:nvSpPr>
          <p:cNvPr id="3115" name="Box 3115"/>
          <p:cNvSpPr/>
          <p:nvPr/>
        </p:nvSpPr>
        <p:spPr>
          <a:xfrm>
            <a:off x="5087334" y="3750000"/>
            <a:ext cx="2150000" cy="620000"/>
          </a:xfrm>
          <a:prstGeom prst="roundRect">
            <a:avLst>
              <a:gd name="adj" fmla="val 8000"/>
            </a:avLst>
          </a:prstGeom>
          <a:solidFill>
            <a:schemeClr val="accent1"/>
          </a:solidFill>
          <a:ln w="12700">
            <a:solidFill>
              <a:schemeClr val="accent1"/>
            </a:solidFill>
          </a:ln>
        </p:spPr>
        <p:txBody>
          <a:bodyPr lIns="72000" tIns="27432" rIns="72000" bIns="27432" anchor="ctr">
            <a:normAutofit/>
          </a:bodyPr>
          <a:lstStyle/>
          <a:p>
            <a:pPr algn="ctr"/>
            <a:r>
              <a:rPr lang="en-GB" sz="1000" b="1" dirty="0">
                <a:solidFill>
                  <a:schemeClr val="bg1"/>
                </a:solidFill>
              </a:rPr>
              <a:t>Facilities Manager</a:t>
            </a:r>
          </a:p>
        </p:txBody>
      </p:sp>
      <p:sp>
        <p:nvSpPr>
          <p:cNvPr id="3116" name="Box 3116"/>
          <p:cNvSpPr/>
          <p:nvPr/>
        </p:nvSpPr>
        <p:spPr>
          <a:xfrm>
            <a:off x="7506001" y="3750000"/>
            <a:ext cx="2150000" cy="620000"/>
          </a:xfrm>
          <a:prstGeom prst="roundRect">
            <a:avLst>
              <a:gd name="adj" fmla="val 8000"/>
            </a:avLst>
          </a:prstGeom>
          <a:solidFill>
            <a:schemeClr val="accent1"/>
          </a:solidFill>
          <a:ln w="12700">
            <a:solidFill>
              <a:schemeClr val="accent1"/>
            </a:solidFill>
          </a:ln>
        </p:spPr>
        <p:txBody>
          <a:bodyPr lIns="72000" tIns="27432" rIns="72000" bIns="27432" anchor="ctr">
            <a:normAutofit/>
          </a:bodyPr>
          <a:lstStyle/>
          <a:p>
            <a:pPr algn="ctr"/>
            <a:r>
              <a:rPr lang="en-GB" sz="1000" b="1" dirty="0">
                <a:solidFill>
                  <a:schemeClr val="bg1"/>
                </a:solidFill>
              </a:rPr>
              <a:t>Senior Administrator</a:t>
            </a:r>
            <a:br>
              <a:rPr lang="en-GB" sz="1000" b="1" dirty="0">
                <a:solidFill>
                  <a:schemeClr val="bg1"/>
                </a:solidFill>
              </a:rPr>
            </a:br>
            <a:r>
              <a:rPr lang="en-GB" sz="1000" b="1" dirty="0">
                <a:solidFill>
                  <a:schemeClr val="bg1"/>
                </a:solidFill>
              </a:rPr>
              <a:t>(Vacant)</a:t>
            </a:r>
          </a:p>
        </p:txBody>
      </p:sp>
      <p:sp>
        <p:nvSpPr>
          <p:cNvPr id="3117" name="Box 3117"/>
          <p:cNvSpPr/>
          <p:nvPr/>
        </p:nvSpPr>
        <p:spPr>
          <a:xfrm>
            <a:off x="250000" y="4550000"/>
            <a:ext cx="2150000" cy="520000"/>
          </a:xfrm>
          <a:prstGeom prst="roundRect">
            <a:avLst>
              <a:gd name="adj" fmla="val 8000"/>
            </a:avLst>
          </a:prstGeom>
          <a:solidFill>
            <a:schemeClr val="accent1">
              <a:lumMod val="20000"/>
              <a:lumOff val="80000"/>
            </a:schemeClr>
          </a:solidFill>
          <a:ln w="12700">
            <a:solidFill>
              <a:schemeClr val="accent1"/>
            </a:solidFill>
          </a:ln>
        </p:spPr>
        <p:txBody>
          <a:bodyPr lIns="72000" tIns="27432" rIns="72000" bIns="27432" anchor="ctr">
            <a:normAutofit/>
          </a:bodyPr>
          <a:lstStyle/>
          <a:p>
            <a:pPr algn="ctr"/>
            <a:r>
              <a:rPr lang="en-GB" sz="950" b="0" dirty="0">
                <a:solidFill>
                  <a:schemeClr val="tx1"/>
                </a:solidFill>
              </a:rPr>
              <a:t>Assistant Finance Manager</a:t>
            </a:r>
          </a:p>
        </p:txBody>
      </p:sp>
      <p:sp>
        <p:nvSpPr>
          <p:cNvPr id="3118" name="Box 3118"/>
          <p:cNvSpPr/>
          <p:nvPr/>
        </p:nvSpPr>
        <p:spPr>
          <a:xfrm>
            <a:off x="250000" y="5250000"/>
            <a:ext cx="2150000" cy="520000"/>
          </a:xfrm>
          <a:prstGeom prst="roundRect">
            <a:avLst>
              <a:gd name="adj" fmla="val 8000"/>
            </a:avLst>
          </a:prstGeom>
          <a:solidFill>
            <a:schemeClr val="accent1">
              <a:lumMod val="20000"/>
              <a:lumOff val="80000"/>
            </a:schemeClr>
          </a:solidFill>
          <a:ln w="12700">
            <a:solidFill>
              <a:schemeClr val="accent1"/>
            </a:solidFill>
          </a:ln>
        </p:spPr>
        <p:txBody>
          <a:bodyPr lIns="72000" tIns="27432" rIns="72000" bIns="27432" anchor="ctr">
            <a:normAutofit/>
          </a:bodyPr>
          <a:lstStyle/>
          <a:p>
            <a:pPr algn="ctr"/>
            <a:r>
              <a:rPr lang="en-GB" sz="950" b="0" dirty="0">
                <a:solidFill>
                  <a:schemeClr val="tx1"/>
                </a:solidFill>
              </a:rPr>
              <a:t>Finance Assistant</a:t>
            </a:r>
          </a:p>
        </p:txBody>
      </p:sp>
      <p:sp>
        <p:nvSpPr>
          <p:cNvPr id="3119" name="Box 3119"/>
          <p:cNvSpPr/>
          <p:nvPr/>
        </p:nvSpPr>
        <p:spPr>
          <a:xfrm>
            <a:off x="5087334" y="4550000"/>
            <a:ext cx="2150000" cy="520000"/>
          </a:xfrm>
          <a:prstGeom prst="roundRect">
            <a:avLst>
              <a:gd name="adj" fmla="val 8000"/>
            </a:avLst>
          </a:prstGeom>
          <a:solidFill>
            <a:schemeClr val="accent1">
              <a:lumMod val="20000"/>
              <a:lumOff val="80000"/>
            </a:schemeClr>
          </a:solidFill>
          <a:ln w="12700">
            <a:solidFill>
              <a:schemeClr val="accent1"/>
            </a:solidFill>
          </a:ln>
        </p:spPr>
        <p:txBody>
          <a:bodyPr lIns="72000" tIns="27432" rIns="72000" bIns="27432" anchor="ctr">
            <a:normAutofit/>
          </a:bodyPr>
          <a:lstStyle/>
          <a:p>
            <a:pPr algn="ctr"/>
            <a:r>
              <a:rPr lang="en-GB" sz="950" b="0" dirty="0">
                <a:solidFill>
                  <a:schemeClr val="tx1"/>
                </a:solidFill>
              </a:rPr>
              <a:t>Facilities Administrator</a:t>
            </a:r>
          </a:p>
        </p:txBody>
      </p:sp>
      <p:sp>
        <p:nvSpPr>
          <p:cNvPr id="3203" name="Box 3203"/>
          <p:cNvSpPr/>
          <p:nvPr/>
        </p:nvSpPr>
        <p:spPr>
          <a:xfrm>
            <a:off x="7106000" y="2950000"/>
            <a:ext cx="2400000" cy="520000"/>
          </a:xfrm>
          <a:prstGeom prst="roundRect">
            <a:avLst>
              <a:gd name="adj" fmla="val 8000"/>
            </a:avLst>
          </a:prstGeom>
          <a:noFill/>
          <a:ln w="12700">
            <a:solidFill>
              <a:schemeClr val="accent1"/>
            </a:solidFill>
            <a:prstDash val="dash"/>
          </a:ln>
        </p:spPr>
        <p:txBody>
          <a:bodyPr lIns="72000" tIns="27432" rIns="72000" bIns="27432" anchor="ctr">
            <a:normAutofit/>
          </a:bodyPr>
          <a:lstStyle/>
          <a:p>
            <a:pPr algn="ctr"/>
            <a:r>
              <a:rPr lang="en-GB" sz="950" b="1" dirty="0">
                <a:solidFill>
                  <a:schemeClr val="tx1"/>
                </a:solidFill>
              </a:rPr>
              <a:t>HR Business Partner </a:t>
            </a:r>
          </a:p>
          <a:p>
            <a:pPr algn="ctr"/>
            <a:r>
              <a:rPr lang="en-GB" sz="950" dirty="0">
                <a:solidFill>
                  <a:schemeClr val="tx1"/>
                </a:solidFill>
              </a:rPr>
              <a:t>(University)</a:t>
            </a:r>
          </a:p>
        </p:txBody>
      </p:sp>
      <p:sp>
        <p:nvSpPr>
          <p:cNvPr id="5" name="Box 3202">
            <a:extLst>
              <a:ext uri="{FF2B5EF4-FFF2-40B4-BE49-F238E27FC236}">
                <a16:creationId xmlns:a16="http://schemas.microsoft.com/office/drawing/2014/main" id="{CDE0690E-C8EE-0F9A-1373-3F2437B9D102}"/>
              </a:ext>
            </a:extLst>
          </p:cNvPr>
          <p:cNvSpPr/>
          <p:nvPr/>
        </p:nvSpPr>
        <p:spPr>
          <a:xfrm>
            <a:off x="400000" y="2950000"/>
            <a:ext cx="2400000" cy="520000"/>
          </a:xfrm>
          <a:prstGeom prst="roundRect">
            <a:avLst>
              <a:gd name="adj" fmla="val 8000"/>
            </a:avLst>
          </a:prstGeom>
          <a:noFill/>
          <a:ln w="12700">
            <a:solidFill>
              <a:schemeClr val="accent1"/>
            </a:solidFill>
            <a:prstDash val="dash"/>
          </a:ln>
        </p:spPr>
        <p:txBody>
          <a:bodyPr lIns="72000" tIns="27432" rIns="72000" bIns="27432" anchor="ctr">
            <a:normAutofit/>
          </a:bodyPr>
          <a:lstStyle/>
          <a:p>
            <a:pPr algn="ctr"/>
            <a:r>
              <a:rPr lang="en-GB" sz="950" b="1" dirty="0">
                <a:solidFill>
                  <a:schemeClr val="tx1"/>
                </a:solidFill>
              </a:rPr>
              <a:t>Finance Business Partner </a:t>
            </a:r>
          </a:p>
          <a:p>
            <a:pPr algn="ctr"/>
            <a:r>
              <a:rPr lang="en-GB" sz="950" dirty="0">
                <a:solidFill>
                  <a:schemeClr val="tx1"/>
                </a:solidFill>
              </a:rPr>
              <a:t>(Outsourced)</a:t>
            </a:r>
          </a:p>
        </p:txBody>
      </p:sp>
      <p:sp>
        <p:nvSpPr>
          <p:cNvPr id="3301" name="Conn 3301"/>
          <p:cNvSpPr/>
          <p:nvPr/>
        </p:nvSpPr>
        <p:spPr>
          <a:xfrm>
            <a:off x="2800000" y="3210000"/>
            <a:ext cx="353000" cy="0"/>
          </a:xfrm>
          <a:prstGeom prst="line">
            <a:avLst/>
          </a:prstGeom>
          <a:ln w="12700">
            <a:solidFill>
              <a:schemeClr val="accent1"/>
            </a:solidFill>
            <a:prstDash val="dash"/>
          </a:ln>
        </p:spPr>
        <p:txBody>
          <a:bodyPr/>
          <a:lstStyle/>
          <a:p>
            <a:endParaRPr dirty="0"/>
          </a:p>
        </p:txBody>
      </p:sp>
      <p:sp>
        <p:nvSpPr>
          <p:cNvPr id="3302" name="Conn 3302"/>
          <p:cNvSpPr/>
          <p:nvPr/>
        </p:nvSpPr>
        <p:spPr>
          <a:xfrm>
            <a:off x="6753000" y="3210000"/>
            <a:ext cx="353000" cy="0"/>
          </a:xfrm>
          <a:prstGeom prst="line">
            <a:avLst/>
          </a:prstGeom>
          <a:ln w="12700">
            <a:solidFill>
              <a:schemeClr val="accent1"/>
            </a:solidFill>
            <a:prstDash val="dash"/>
          </a:ln>
        </p:spPr>
        <p:txBody>
          <a:bodyPr/>
          <a:lstStyle/>
          <a:p>
            <a:endParaRPr dirty="0"/>
          </a:p>
        </p:txBody>
      </p:sp>
      <p:sp>
        <p:nvSpPr>
          <p:cNvPr id="3400" name="Intro"/>
          <p:cNvSpPr/>
          <p:nvPr/>
        </p:nvSpPr>
        <p:spPr>
          <a:xfrm>
            <a:off x="586477" y="1980000"/>
            <a:ext cx="8800000" cy="900000"/>
          </a:xfrm>
          <a:prstGeom prst="rect">
            <a:avLst/>
          </a:prstGeom>
          <a:noFill/>
          <a:ln>
            <a:noFill/>
          </a:ln>
        </p:spPr>
        <p:txBody>
          <a:bodyPr lIns="0" rIns="0" anchor="t">
            <a:normAutofit/>
          </a:bodyPr>
          <a:lstStyle/>
          <a:p>
            <a:endParaRPr lang="en-GB" sz="1400" dirty="0">
              <a:solidFill>
                <a:schemeClr val="accent6">
                  <a:lumMod val="10000"/>
                </a:schemeClr>
              </a:solidFill>
              <a:latin typeface="Poppins" panose="00000500000000000000" pitchFamily="2" charset="0"/>
              <a:cs typeface="Poppins" panose="00000500000000000000" pitchFamily="2" charset="0"/>
            </a:endParaRPr>
          </a:p>
        </p:txBody>
      </p:sp>
      <p:sp>
        <p:nvSpPr>
          <p:cNvPr id="3501" name="Conn 3501"/>
          <p:cNvSpPr/>
          <p:nvPr/>
        </p:nvSpPr>
        <p:spPr>
          <a:xfrm>
            <a:off x="700000" y="3470000"/>
            <a:ext cx="0" cy="280000"/>
          </a:xfrm>
          <a:prstGeom prst="line">
            <a:avLst/>
          </a:prstGeom>
          <a:ln w="12700">
            <a:solidFill>
              <a:schemeClr val="accent1"/>
            </a:solidFill>
            <a:prstDash val="dash"/>
          </a:ln>
        </p:spPr>
        <p:txBody>
          <a:bodyPr/>
          <a:lstStyle/>
          <a:p>
            <a:endParaRPr/>
          </a:p>
        </p:txBody>
      </p:sp>
      <p:sp>
        <p:nvSpPr>
          <p:cNvPr id="3600" name="Intro"/>
          <p:cNvSpPr/>
          <p:nvPr/>
        </p:nvSpPr>
        <p:spPr>
          <a:xfrm>
            <a:off x="586477" y="950000"/>
            <a:ext cx="8800000" cy="750000"/>
          </a:xfrm>
          <a:prstGeom prst="rect">
            <a:avLst/>
          </a:prstGeom>
          <a:noFill/>
          <a:ln>
            <a:noFill/>
          </a:ln>
        </p:spPr>
        <p:txBody>
          <a:bodyPr lIns="0" rIns="0" anchor="t">
            <a:normAutofit/>
          </a:bodyPr>
          <a:lstStyle/>
          <a:p>
            <a:r>
              <a:rPr lang="en-GB" sz="1400" dirty="0">
                <a:solidFill>
                  <a:schemeClr val="accent6">
                    <a:lumMod val="10000"/>
                  </a:schemeClr>
                </a:solidFill>
                <a:latin typeface="Poppins" panose="00000500000000000000" pitchFamily="2" charset="0"/>
                <a:cs typeface="Poppins" panose="00000500000000000000" pitchFamily="2" charset="0"/>
              </a:rPr>
              <a:t>Our new Operations Team staff structure is outlined below. Sector specialists delivers Finance Business Partner support, with the University providing HR expertise. The new Head of Operations will play a critical role in working with these partners.</a:t>
            </a:r>
          </a:p>
        </p:txBody>
      </p:sp>
    </p:spTree>
    <p:extLst>
      <p:ext uri="{BB962C8B-B14F-4D97-AF65-F5344CB8AC3E}">
        <p14:creationId xmlns:p14="http://schemas.microsoft.com/office/powerpoint/2010/main" val="2104367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351129-669F-4E32-82C1-3491BDB69301}"/>
              </a:ext>
            </a:extLst>
          </p:cNvPr>
          <p:cNvSpPr>
            <a:spLocks noGrp="1"/>
          </p:cNvSpPr>
          <p:nvPr>
            <p:ph idx="1"/>
          </p:nvPr>
        </p:nvSpPr>
        <p:spPr>
          <a:xfrm>
            <a:off x="681038" y="1046830"/>
            <a:ext cx="8872865" cy="5543156"/>
          </a:xfrm>
        </p:spPr>
        <p:txBody>
          <a:bodyPr>
            <a:normAutofit/>
          </a:bodyPr>
          <a:lstStyle/>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r>
              <a:rPr lang="en-GB" sz="1500" dirty="0"/>
              <a:t>The Head of Operations leads the SU's central operations function comprised of finance, facilities, data and insights and central administration. </a:t>
            </a:r>
          </a:p>
          <a:p>
            <a:r>
              <a:rPr lang="en-GB" sz="1500" dirty="0"/>
              <a:t>The role is responsible for ensuring a coherent and effective 'engine room' that enables the rest of the SU to focus on student-facing delivery. </a:t>
            </a:r>
          </a:p>
          <a:p>
            <a:r>
              <a:rPr lang="en-GB" sz="1500" dirty="0"/>
              <a:t>The Head of Operations will be required to make independent professional judgements across a broad portfolio with particular focus on the operational management of finance and financial planning, and broader accountability for operational effectiveness, regulatory compliance, risk management, business continuity and continuous improvement. </a:t>
            </a:r>
          </a:p>
          <a:p>
            <a:r>
              <a:rPr lang="en-GB" sz="1500" dirty="0"/>
              <a:t>The role holder will be required to undertake other duties commensurate with the grade and scope of the role as reasonably required.</a:t>
            </a:r>
          </a:p>
        </p:txBody>
      </p:sp>
      <p:sp>
        <p:nvSpPr>
          <p:cNvPr id="3" name="Title 2">
            <a:extLst>
              <a:ext uri="{FF2B5EF4-FFF2-40B4-BE49-F238E27FC236}">
                <a16:creationId xmlns:a16="http://schemas.microsoft.com/office/drawing/2014/main" id="{356C91C6-5946-4211-A773-33383422E766}"/>
              </a:ext>
            </a:extLst>
          </p:cNvPr>
          <p:cNvSpPr>
            <a:spLocks noGrp="1"/>
          </p:cNvSpPr>
          <p:nvPr>
            <p:ph type="title"/>
          </p:nvPr>
        </p:nvSpPr>
        <p:spPr/>
        <p:txBody>
          <a:bodyPr>
            <a:normAutofit/>
          </a:bodyPr>
          <a:lstStyle/>
          <a:p>
            <a:r>
              <a:rPr lang="en-US" dirty="0"/>
              <a:t>Role overview</a:t>
            </a:r>
            <a:endParaRPr lang="en-GB" dirty="0"/>
          </a:p>
        </p:txBody>
      </p:sp>
      <p:graphicFrame>
        <p:nvGraphicFramePr>
          <p:cNvPr id="7" name="Table 6">
            <a:extLst>
              <a:ext uri="{FF2B5EF4-FFF2-40B4-BE49-F238E27FC236}">
                <a16:creationId xmlns:a16="http://schemas.microsoft.com/office/drawing/2014/main" id="{16E53669-E35B-4CAA-EE0C-0D795D9F88AC}"/>
              </a:ext>
            </a:extLst>
          </p:cNvPr>
          <p:cNvGraphicFramePr>
            <a:graphicFrameLocks noGrp="1"/>
          </p:cNvGraphicFramePr>
          <p:nvPr>
            <p:extLst>
              <p:ext uri="{D42A27DB-BD31-4B8C-83A1-F6EECF244321}">
                <p14:modId xmlns:p14="http://schemas.microsoft.com/office/powerpoint/2010/main" val="2106394563"/>
              </p:ext>
            </p:extLst>
          </p:nvPr>
        </p:nvGraphicFramePr>
        <p:xfrm>
          <a:off x="781970" y="920705"/>
          <a:ext cx="8442992" cy="2322799"/>
        </p:xfrm>
        <a:graphic>
          <a:graphicData uri="http://schemas.openxmlformats.org/drawingml/2006/table">
            <a:tbl>
              <a:tblPr>
                <a:tableStyleId>{F5AB1C69-6EDB-4FF4-983F-18BD219EF322}</a:tableStyleId>
              </a:tblPr>
              <a:tblGrid>
                <a:gridCol w="2497562">
                  <a:extLst>
                    <a:ext uri="{9D8B030D-6E8A-4147-A177-3AD203B41FA5}">
                      <a16:colId xmlns:a16="http://schemas.microsoft.com/office/drawing/2014/main" val="2164796086"/>
                    </a:ext>
                  </a:extLst>
                </a:gridCol>
                <a:gridCol w="5945430">
                  <a:extLst>
                    <a:ext uri="{9D8B030D-6E8A-4147-A177-3AD203B41FA5}">
                      <a16:colId xmlns:a16="http://schemas.microsoft.com/office/drawing/2014/main" val="2471764891"/>
                    </a:ext>
                  </a:extLst>
                </a:gridCol>
              </a:tblGrid>
              <a:tr h="294392">
                <a:tc>
                  <a:txBody>
                    <a:bodyPr/>
                    <a:lstStyle/>
                    <a:p>
                      <a:r>
                        <a:rPr lang="en-US" sz="1500" b="1" dirty="0">
                          <a:solidFill>
                            <a:schemeClr val="accent6">
                              <a:lumMod val="10000"/>
                            </a:schemeClr>
                          </a:solidFill>
                          <a:latin typeface="Poppins" panose="00000500000000000000" pitchFamily="2" charset="0"/>
                          <a:cs typeface="Poppins" panose="00000500000000000000" pitchFamily="2" charset="0"/>
                        </a:rPr>
                        <a:t>Annual salary</a:t>
                      </a:r>
                      <a:endParaRPr lang="en-GB" sz="1500" b="1" dirty="0">
                        <a:solidFill>
                          <a:schemeClr val="accent6">
                            <a:lumMod val="10000"/>
                          </a:schemeClr>
                        </a:solidFill>
                        <a:latin typeface="Poppins" panose="00000500000000000000" pitchFamily="2" charset="0"/>
                        <a:cs typeface="Poppins" panose="00000500000000000000" pitchFamily="2" charset="0"/>
                      </a:endParaRPr>
                    </a:p>
                  </a:txBody>
                  <a:tcPr/>
                </a:tc>
                <a:tc>
                  <a:txBody>
                    <a:bodyPr/>
                    <a:lstStyle/>
                    <a:p>
                      <a:r>
                        <a:rPr lang="en-US" sz="1500" dirty="0">
                          <a:solidFill>
                            <a:schemeClr val="accent6">
                              <a:lumMod val="10000"/>
                            </a:schemeClr>
                          </a:solidFill>
                          <a:latin typeface="Poppins" panose="00000500000000000000" pitchFamily="2" charset="0"/>
                          <a:cs typeface="Poppins" panose="00000500000000000000" pitchFamily="2" charset="0"/>
                        </a:rPr>
                        <a:t>£47,389 - £56,535 (Grade 8)</a:t>
                      </a:r>
                      <a:endParaRPr lang="en-GB" sz="1500" dirty="0">
                        <a:solidFill>
                          <a:schemeClr val="accent6">
                            <a:lumMod val="10000"/>
                          </a:schemeClr>
                        </a:solidFill>
                        <a:latin typeface="Poppins" panose="00000500000000000000" pitchFamily="2" charset="0"/>
                        <a:cs typeface="Poppins" panose="00000500000000000000" pitchFamily="2" charset="0"/>
                      </a:endParaRPr>
                    </a:p>
                  </a:txBody>
                  <a:tcPr/>
                </a:tc>
                <a:extLst>
                  <a:ext uri="{0D108BD9-81ED-4DB2-BD59-A6C34878D82A}">
                    <a16:rowId xmlns:a16="http://schemas.microsoft.com/office/drawing/2014/main" val="296717975"/>
                  </a:ext>
                </a:extLst>
              </a:tr>
              <a:tr h="294392">
                <a:tc>
                  <a:txBody>
                    <a:bodyPr/>
                    <a:lstStyle/>
                    <a:p>
                      <a:r>
                        <a:rPr lang="en-US" sz="1500" b="1" dirty="0">
                          <a:solidFill>
                            <a:schemeClr val="accent6">
                              <a:lumMod val="10000"/>
                            </a:schemeClr>
                          </a:solidFill>
                          <a:latin typeface="Poppins" panose="00000500000000000000" pitchFamily="2" charset="0"/>
                          <a:cs typeface="Poppins" panose="00000500000000000000" pitchFamily="2" charset="0"/>
                        </a:rPr>
                        <a:t>Contract</a:t>
                      </a:r>
                      <a:endParaRPr lang="en-GB" sz="1500" b="1" dirty="0">
                        <a:solidFill>
                          <a:schemeClr val="accent6">
                            <a:lumMod val="10000"/>
                          </a:schemeClr>
                        </a:solidFill>
                        <a:latin typeface="Poppins" panose="00000500000000000000" pitchFamily="2" charset="0"/>
                        <a:cs typeface="Poppins" panose="00000500000000000000" pitchFamily="2" charset="0"/>
                      </a:endParaRPr>
                    </a:p>
                  </a:txBody>
                  <a:tcPr/>
                </a:tc>
                <a:tc>
                  <a:txBody>
                    <a:bodyPr/>
                    <a:lstStyle/>
                    <a:p>
                      <a:r>
                        <a:rPr lang="en-US" sz="1500" dirty="0">
                          <a:solidFill>
                            <a:schemeClr val="accent6">
                              <a:lumMod val="10000"/>
                            </a:schemeClr>
                          </a:solidFill>
                          <a:latin typeface="Poppins" panose="00000500000000000000" pitchFamily="2" charset="0"/>
                          <a:cs typeface="Poppins" panose="00000500000000000000" pitchFamily="2" charset="0"/>
                        </a:rPr>
                        <a:t>Permanent</a:t>
                      </a:r>
                      <a:endParaRPr lang="en-GB" sz="1500" dirty="0">
                        <a:solidFill>
                          <a:schemeClr val="accent6">
                            <a:lumMod val="10000"/>
                          </a:schemeClr>
                        </a:solidFill>
                        <a:latin typeface="Poppins" panose="00000500000000000000" pitchFamily="2" charset="0"/>
                        <a:cs typeface="Poppins" panose="00000500000000000000" pitchFamily="2" charset="0"/>
                      </a:endParaRPr>
                    </a:p>
                  </a:txBody>
                  <a:tcPr/>
                </a:tc>
                <a:extLst>
                  <a:ext uri="{0D108BD9-81ED-4DB2-BD59-A6C34878D82A}">
                    <a16:rowId xmlns:a16="http://schemas.microsoft.com/office/drawing/2014/main" val="602256842"/>
                  </a:ext>
                </a:extLst>
              </a:tr>
              <a:tr h="294392">
                <a:tc>
                  <a:txBody>
                    <a:bodyPr/>
                    <a:lstStyle/>
                    <a:p>
                      <a:r>
                        <a:rPr lang="en-US" sz="1500" b="1" dirty="0">
                          <a:solidFill>
                            <a:schemeClr val="accent6">
                              <a:lumMod val="10000"/>
                            </a:schemeClr>
                          </a:solidFill>
                          <a:latin typeface="Poppins" panose="00000500000000000000" pitchFamily="2" charset="0"/>
                          <a:cs typeface="Poppins" panose="00000500000000000000" pitchFamily="2" charset="0"/>
                        </a:rPr>
                        <a:t>Working hours</a:t>
                      </a:r>
                      <a:endParaRPr lang="en-GB" sz="1500" b="1" dirty="0">
                        <a:solidFill>
                          <a:schemeClr val="accent6">
                            <a:lumMod val="10000"/>
                          </a:schemeClr>
                        </a:solidFill>
                        <a:latin typeface="Poppins" panose="00000500000000000000" pitchFamily="2" charset="0"/>
                        <a:cs typeface="Poppins" panose="00000500000000000000" pitchFamily="2" charset="0"/>
                      </a:endParaRPr>
                    </a:p>
                  </a:txBody>
                  <a:tcPr/>
                </a:tc>
                <a:tc>
                  <a:txBody>
                    <a:bodyPr/>
                    <a:lstStyle/>
                    <a:p>
                      <a:r>
                        <a:rPr lang="en-US" sz="1500" dirty="0">
                          <a:solidFill>
                            <a:schemeClr val="accent6">
                              <a:lumMod val="10000"/>
                            </a:schemeClr>
                          </a:solidFill>
                          <a:latin typeface="Poppins" panose="00000500000000000000" pitchFamily="2" charset="0"/>
                          <a:cs typeface="Poppins" panose="00000500000000000000" pitchFamily="2" charset="0"/>
                        </a:rPr>
                        <a:t>Full Time</a:t>
                      </a:r>
                      <a:endParaRPr lang="en-GB" sz="1500" dirty="0">
                        <a:solidFill>
                          <a:schemeClr val="accent6">
                            <a:lumMod val="10000"/>
                          </a:schemeClr>
                        </a:solidFill>
                        <a:latin typeface="Poppins" panose="00000500000000000000" pitchFamily="2" charset="0"/>
                        <a:cs typeface="Poppins" panose="00000500000000000000" pitchFamily="2" charset="0"/>
                      </a:endParaRPr>
                    </a:p>
                  </a:txBody>
                  <a:tcPr/>
                </a:tc>
                <a:extLst>
                  <a:ext uri="{0D108BD9-81ED-4DB2-BD59-A6C34878D82A}">
                    <a16:rowId xmlns:a16="http://schemas.microsoft.com/office/drawing/2014/main" val="2309991657"/>
                  </a:ext>
                </a:extLst>
              </a:tr>
              <a:tr h="294392">
                <a:tc>
                  <a:txBody>
                    <a:bodyPr/>
                    <a:lstStyle/>
                    <a:p>
                      <a:r>
                        <a:rPr lang="en-US" sz="1500" b="1" dirty="0">
                          <a:solidFill>
                            <a:schemeClr val="accent6">
                              <a:lumMod val="10000"/>
                            </a:schemeClr>
                          </a:solidFill>
                          <a:latin typeface="Poppins" panose="00000500000000000000" pitchFamily="2" charset="0"/>
                          <a:cs typeface="Poppins" panose="00000500000000000000" pitchFamily="2" charset="0"/>
                        </a:rPr>
                        <a:t>Location</a:t>
                      </a:r>
                      <a:endParaRPr lang="en-GB" sz="1500" b="1" dirty="0">
                        <a:solidFill>
                          <a:schemeClr val="accent6">
                            <a:lumMod val="10000"/>
                          </a:schemeClr>
                        </a:solidFill>
                        <a:latin typeface="Poppins" panose="00000500000000000000" pitchFamily="2" charset="0"/>
                        <a:cs typeface="Poppins" panose="00000500000000000000" pitchFamily="2" charset="0"/>
                      </a:endParaRPr>
                    </a:p>
                  </a:txBody>
                  <a:tcPr/>
                </a:tc>
                <a:tc>
                  <a:txBody>
                    <a:bodyPr/>
                    <a:lstStyle/>
                    <a:p>
                      <a:r>
                        <a:rPr lang="en-US" sz="1500" dirty="0">
                          <a:solidFill>
                            <a:schemeClr val="accent6">
                              <a:lumMod val="10000"/>
                            </a:schemeClr>
                          </a:solidFill>
                          <a:latin typeface="Poppins" panose="00000500000000000000" pitchFamily="2" charset="0"/>
                          <a:cs typeface="Poppins" panose="00000500000000000000" pitchFamily="2" charset="0"/>
                        </a:rPr>
                        <a:t>University Premises/ Working From Home</a:t>
                      </a:r>
                      <a:endParaRPr lang="en-GB" sz="1500" dirty="0">
                        <a:solidFill>
                          <a:schemeClr val="accent6">
                            <a:lumMod val="10000"/>
                          </a:schemeClr>
                        </a:solidFill>
                        <a:latin typeface="Poppins" panose="00000500000000000000" pitchFamily="2" charset="0"/>
                        <a:cs typeface="Poppins" panose="00000500000000000000" pitchFamily="2" charset="0"/>
                      </a:endParaRPr>
                    </a:p>
                  </a:txBody>
                  <a:tcPr/>
                </a:tc>
                <a:extLst>
                  <a:ext uri="{0D108BD9-81ED-4DB2-BD59-A6C34878D82A}">
                    <a16:rowId xmlns:a16="http://schemas.microsoft.com/office/drawing/2014/main" val="1542502691"/>
                  </a:ext>
                </a:extLst>
              </a:tr>
              <a:tr h="294392">
                <a:tc>
                  <a:txBody>
                    <a:bodyPr/>
                    <a:lstStyle/>
                    <a:p>
                      <a:r>
                        <a:rPr lang="en-US" sz="1500" b="1" dirty="0">
                          <a:solidFill>
                            <a:schemeClr val="accent6">
                              <a:lumMod val="10000"/>
                            </a:schemeClr>
                          </a:solidFill>
                          <a:latin typeface="Poppins" panose="00000500000000000000" pitchFamily="2" charset="0"/>
                          <a:cs typeface="Poppins" panose="00000500000000000000" pitchFamily="2" charset="0"/>
                        </a:rPr>
                        <a:t>Reporting to</a:t>
                      </a:r>
                      <a:endParaRPr lang="en-GB" sz="1500" b="1" dirty="0">
                        <a:solidFill>
                          <a:schemeClr val="accent6">
                            <a:lumMod val="10000"/>
                          </a:schemeClr>
                        </a:solidFill>
                        <a:latin typeface="Poppins" panose="00000500000000000000" pitchFamily="2" charset="0"/>
                        <a:cs typeface="Poppins" panose="00000500000000000000" pitchFamily="2" charset="0"/>
                      </a:endParaRPr>
                    </a:p>
                  </a:txBody>
                  <a:tcPr/>
                </a:tc>
                <a:tc>
                  <a:txBody>
                    <a:bodyPr/>
                    <a:lstStyle/>
                    <a:p>
                      <a:r>
                        <a:rPr lang="en-US" sz="1500" dirty="0">
                          <a:solidFill>
                            <a:schemeClr val="accent6">
                              <a:lumMod val="10000"/>
                            </a:schemeClr>
                          </a:solidFill>
                          <a:latin typeface="Poppins" panose="00000500000000000000" pitchFamily="2" charset="0"/>
                          <a:cs typeface="Poppins" panose="00000500000000000000" pitchFamily="2" charset="0"/>
                        </a:rPr>
                        <a:t>CEO</a:t>
                      </a:r>
                      <a:endParaRPr lang="en-GB" sz="1500" dirty="0">
                        <a:solidFill>
                          <a:schemeClr val="accent6">
                            <a:lumMod val="10000"/>
                          </a:schemeClr>
                        </a:solidFill>
                        <a:latin typeface="Poppins" panose="00000500000000000000" pitchFamily="2" charset="0"/>
                        <a:cs typeface="Poppins" panose="00000500000000000000" pitchFamily="2" charset="0"/>
                      </a:endParaRPr>
                    </a:p>
                  </a:txBody>
                  <a:tcPr/>
                </a:tc>
                <a:extLst>
                  <a:ext uri="{0D108BD9-81ED-4DB2-BD59-A6C34878D82A}">
                    <a16:rowId xmlns:a16="http://schemas.microsoft.com/office/drawing/2014/main" val="534147168"/>
                  </a:ext>
                </a:extLst>
              </a:tr>
              <a:tr h="722599">
                <a:tc>
                  <a:txBody>
                    <a:bodyPr/>
                    <a:lstStyle/>
                    <a:p>
                      <a:r>
                        <a:rPr lang="en-US" sz="1500" b="1" dirty="0">
                          <a:solidFill>
                            <a:schemeClr val="accent6">
                              <a:lumMod val="10000"/>
                            </a:schemeClr>
                          </a:solidFill>
                          <a:latin typeface="Poppins" panose="00000500000000000000" pitchFamily="2" charset="0"/>
                          <a:cs typeface="Poppins" panose="00000500000000000000" pitchFamily="2" charset="0"/>
                        </a:rPr>
                        <a:t>Responsible for</a:t>
                      </a:r>
                      <a:endParaRPr lang="en-GB" sz="1500" b="1" dirty="0">
                        <a:solidFill>
                          <a:schemeClr val="accent6">
                            <a:lumMod val="10000"/>
                          </a:schemeClr>
                        </a:solidFill>
                        <a:latin typeface="Poppins" panose="00000500000000000000" pitchFamily="2" charset="0"/>
                        <a:cs typeface="Poppins" panose="00000500000000000000" pitchFamily="2" charset="0"/>
                      </a:endParaRPr>
                    </a:p>
                  </a:txBody>
                  <a:tcPr/>
                </a:tc>
                <a:tc>
                  <a:txBody>
                    <a:bodyPr/>
                    <a:lstStyle/>
                    <a:p>
                      <a:r>
                        <a:rPr lang="en-GB" sz="1500" dirty="0">
                          <a:solidFill>
                            <a:schemeClr val="accent6">
                              <a:lumMod val="10000"/>
                            </a:schemeClr>
                          </a:solidFill>
                          <a:latin typeface="Poppins" panose="00000500000000000000" pitchFamily="2" charset="0"/>
                          <a:cs typeface="Poppins" panose="00000500000000000000" pitchFamily="2" charset="0"/>
                        </a:rPr>
                        <a:t>Finance Manager, Facilities Manager, Data, Research &amp; Insight Manager, Senior Administrator.</a:t>
                      </a:r>
                    </a:p>
                  </a:txBody>
                  <a:tcPr/>
                </a:tc>
                <a:extLst>
                  <a:ext uri="{0D108BD9-81ED-4DB2-BD59-A6C34878D82A}">
                    <a16:rowId xmlns:a16="http://schemas.microsoft.com/office/drawing/2014/main" val="2207511455"/>
                  </a:ext>
                </a:extLst>
              </a:tr>
            </a:tbl>
          </a:graphicData>
        </a:graphic>
      </p:graphicFrame>
    </p:spTree>
    <p:extLst>
      <p:ext uri="{BB962C8B-B14F-4D97-AF65-F5344CB8AC3E}">
        <p14:creationId xmlns:p14="http://schemas.microsoft.com/office/powerpoint/2010/main" val="2915212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990DE3-685A-4E57-8AC0-24CEA337ACD6}"/>
              </a:ext>
            </a:extLst>
          </p:cNvPr>
          <p:cNvSpPr>
            <a:spLocks noGrp="1"/>
          </p:cNvSpPr>
          <p:nvPr>
            <p:ph idx="1"/>
          </p:nvPr>
        </p:nvSpPr>
        <p:spPr>
          <a:xfrm>
            <a:off x="681038" y="1064760"/>
            <a:ext cx="8543925" cy="4923613"/>
          </a:xfrm>
        </p:spPr>
        <p:txBody>
          <a:bodyPr>
            <a:normAutofit fontScale="85000" lnSpcReduction="10000"/>
          </a:bodyPr>
          <a:lstStyle/>
          <a:p>
            <a:r>
              <a:rPr lang="en-US" sz="1800" b="1" dirty="0">
                <a:solidFill>
                  <a:schemeClr val="accent6">
                    <a:lumMod val="10000"/>
                  </a:schemeClr>
                </a:solidFill>
              </a:rPr>
              <a:t>1. OPERATIONAL LEADERSHIP</a:t>
            </a:r>
          </a:p>
          <a:p>
            <a:pPr lvl="0"/>
            <a:r>
              <a:rPr lang="en-GB" dirty="0"/>
              <a:t>Provide senior leadership across the central function, ensuring consistent management standards across all areas of responsibility to enable the delivery of The SU strategy.</a:t>
            </a:r>
          </a:p>
          <a:p>
            <a:pPr lvl="0"/>
            <a:r>
              <a:rPr lang="en-GB" dirty="0"/>
              <a:t>Act as the primary point of accountability for the day-to-day running of central services, enabling the CEO and senior leadership to focus on strategic priorities and external stakeholder engagement.</a:t>
            </a:r>
          </a:p>
          <a:p>
            <a:pPr lvl="0"/>
            <a:r>
              <a:rPr lang="en-GB" dirty="0"/>
              <a:t>Establish and maintain effective working relationships across the organisation, building trust and ensuring central services are responsive to the needs of teams delivering for students.</a:t>
            </a:r>
          </a:p>
          <a:p>
            <a:pPr lvl="0"/>
            <a:r>
              <a:rPr lang="en-GB" dirty="0"/>
              <a:t>Influence and support operational practice across the wider organisation, including in areas where the postholder does not hold direct line management authority, through building credibility, collaboration and consistent professional standards.</a:t>
            </a:r>
          </a:p>
          <a:p>
            <a:pPr lvl="0"/>
            <a:r>
              <a:rPr lang="en-GB" dirty="0"/>
              <a:t>Represent The SU on relevant University committees, working groups or operational forums as required, and deputise for members of the Senior Leadership Team on operational matters when appropriate.</a:t>
            </a:r>
          </a:p>
          <a:p>
            <a:pPr lvl="0"/>
            <a:r>
              <a:rPr lang="en-GB" dirty="0"/>
              <a:t>Lead the continuous improvement of student staff employment processes across the SU, working with managers to ensure these are efficient, legally compliant and provide a positive experience for student employees. This includes evolving the organisation's overall approach to student staff employment to strengthen business continuity and operational effectiveness.</a:t>
            </a:r>
          </a:p>
          <a:p>
            <a:pPr lvl="0"/>
            <a:r>
              <a:rPr lang="en-GB" dirty="0"/>
              <a:t>Oversee the student staff pool within the Operations function, including recruitment, coordination and deployment, and ensure the reception function is effectively delivered through this model.</a:t>
            </a:r>
          </a:p>
          <a:p>
            <a:endParaRPr lang="en-US" b="1" dirty="0">
              <a:solidFill>
                <a:schemeClr val="accent6">
                  <a:lumMod val="10000"/>
                </a:schemeClr>
              </a:solidFill>
            </a:endParaRPr>
          </a:p>
        </p:txBody>
      </p:sp>
      <p:sp>
        <p:nvSpPr>
          <p:cNvPr id="3" name="Title 2">
            <a:extLst>
              <a:ext uri="{FF2B5EF4-FFF2-40B4-BE49-F238E27FC236}">
                <a16:creationId xmlns:a16="http://schemas.microsoft.com/office/drawing/2014/main" id="{F213CC37-1F87-436A-92BF-1132027B1572}"/>
              </a:ext>
            </a:extLst>
          </p:cNvPr>
          <p:cNvSpPr>
            <a:spLocks noGrp="1"/>
          </p:cNvSpPr>
          <p:nvPr>
            <p:ph type="title"/>
          </p:nvPr>
        </p:nvSpPr>
        <p:spPr/>
        <p:txBody>
          <a:bodyPr>
            <a:normAutofit/>
          </a:bodyPr>
          <a:lstStyle/>
          <a:p>
            <a:r>
              <a:rPr lang="en-US" dirty="0"/>
              <a:t>Main responsibilities</a:t>
            </a:r>
            <a:endParaRPr lang="en-GB" dirty="0"/>
          </a:p>
        </p:txBody>
      </p:sp>
    </p:spTree>
    <p:extLst>
      <p:ext uri="{BB962C8B-B14F-4D97-AF65-F5344CB8AC3E}">
        <p14:creationId xmlns:p14="http://schemas.microsoft.com/office/powerpoint/2010/main" val="3730450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990DE3-685A-4E57-8AC0-24CEA337ACD6}"/>
              </a:ext>
            </a:extLst>
          </p:cNvPr>
          <p:cNvSpPr>
            <a:spLocks noGrp="1"/>
          </p:cNvSpPr>
          <p:nvPr>
            <p:ph idx="1"/>
          </p:nvPr>
        </p:nvSpPr>
        <p:spPr>
          <a:xfrm>
            <a:off x="731520" y="971549"/>
            <a:ext cx="8493443" cy="5080907"/>
          </a:xfrm>
        </p:spPr>
        <p:txBody>
          <a:bodyPr>
            <a:normAutofit fontScale="92500" lnSpcReduction="10000"/>
          </a:bodyPr>
          <a:lstStyle/>
          <a:p>
            <a:r>
              <a:rPr lang="en-US" b="1" dirty="0">
                <a:solidFill>
                  <a:schemeClr val="accent6">
                    <a:lumMod val="10000"/>
                  </a:schemeClr>
                </a:solidFill>
              </a:rPr>
              <a:t>2. </a:t>
            </a:r>
            <a:r>
              <a:rPr lang="en-GB" b="1" dirty="0"/>
              <a:t>ORGANISATIONAL RESILIENCE, RISK &amp; COMPLIANCE</a:t>
            </a:r>
          </a:p>
          <a:p>
            <a:pPr lvl="0"/>
            <a:r>
              <a:rPr lang="en-GB" sz="1500" dirty="0"/>
              <a:t>Lead the development and maintenance of Standard Operating Procedures across the SU, establishing clear, documented processes that support business continuity and reduce single-person dependencies.</a:t>
            </a:r>
          </a:p>
          <a:p>
            <a:pPr lvl="0"/>
            <a:r>
              <a:rPr lang="en-GB" sz="1500" dirty="0"/>
              <a:t>Own the organisation's business continuity planning, ensuring critical functions have appropriate cover, contingency arrangements and succession plans in place.</a:t>
            </a:r>
          </a:p>
          <a:p>
            <a:pPr lvl="0"/>
            <a:r>
              <a:rPr lang="en-GB" sz="1500" dirty="0"/>
              <a:t>Maintain the SU's operational risk register, ensuring risks are identified, assessed, mitigated and reported to the CEO and Trustees through appropriate governance channels.</a:t>
            </a:r>
          </a:p>
          <a:p>
            <a:r>
              <a:rPr lang="en-GB" sz="1500" dirty="0"/>
              <a:t>Ensure organisational compliance with relevant legislative and regulatory frameworks, including health and safety, financial regulations, data protection (GDPR), charity law, employment legislation and safeguarding, escalating risks as appropriate.</a:t>
            </a:r>
            <a:endParaRPr lang="en-US" sz="1500" dirty="0">
              <a:solidFill>
                <a:schemeClr val="accent6">
                  <a:lumMod val="10000"/>
                </a:schemeClr>
              </a:solidFill>
            </a:endParaRPr>
          </a:p>
          <a:p>
            <a:r>
              <a:rPr lang="en-GB" b="1" dirty="0"/>
              <a:t>3. FINANCE &amp; FINANCIAL PLANNING</a:t>
            </a:r>
            <a:endParaRPr lang="en-GB" dirty="0"/>
          </a:p>
          <a:p>
            <a:pPr lvl="0"/>
            <a:r>
              <a:rPr lang="en-GB" sz="1500" dirty="0"/>
              <a:t>Oversee the finance function, ensuring sound financial management, accurate reporting and compliance with charity accounting requirements and The SU's financial regulations.</a:t>
            </a:r>
          </a:p>
          <a:p>
            <a:pPr lvl="0"/>
            <a:r>
              <a:rPr lang="en-GB" sz="1500" dirty="0"/>
              <a:t>Act as the primary liaison with external finance expertise commissioned by The SU, ensuring the smooth running of management accounts and strategic finance support.</a:t>
            </a:r>
          </a:p>
          <a:p>
            <a:pPr lvl="0"/>
            <a:r>
              <a:rPr lang="en-GB" sz="1500" dirty="0"/>
              <a:t>Lead budget planning and resource allocation through the annual planning cycle, managing the financial planning process and providing accurate and timely information to the CEO and Trustees. Strategic financial oversight is retained by the Chief Executive.</a:t>
            </a:r>
          </a:p>
          <a:p>
            <a:endParaRPr lang="en-US" dirty="0">
              <a:solidFill>
                <a:schemeClr val="accent6">
                  <a:lumMod val="10000"/>
                </a:schemeClr>
              </a:solidFill>
            </a:endParaRPr>
          </a:p>
          <a:p>
            <a:pPr marL="171450" indent="-171450">
              <a:buFont typeface="Arial" panose="020B0604020202020204" pitchFamily="34" charset="0"/>
              <a:buChar char="•"/>
            </a:pPr>
            <a:endParaRPr lang="en-GB" dirty="0">
              <a:solidFill>
                <a:schemeClr val="accent6">
                  <a:lumMod val="10000"/>
                </a:schemeClr>
              </a:solidFill>
            </a:endParaRPr>
          </a:p>
        </p:txBody>
      </p:sp>
      <p:sp>
        <p:nvSpPr>
          <p:cNvPr id="3" name="Title 2">
            <a:extLst>
              <a:ext uri="{FF2B5EF4-FFF2-40B4-BE49-F238E27FC236}">
                <a16:creationId xmlns:a16="http://schemas.microsoft.com/office/drawing/2014/main" id="{F213CC37-1F87-436A-92BF-1132027B1572}"/>
              </a:ext>
            </a:extLst>
          </p:cNvPr>
          <p:cNvSpPr>
            <a:spLocks noGrp="1"/>
          </p:cNvSpPr>
          <p:nvPr>
            <p:ph type="title"/>
          </p:nvPr>
        </p:nvSpPr>
        <p:spPr/>
        <p:txBody>
          <a:bodyPr>
            <a:normAutofit/>
          </a:bodyPr>
          <a:lstStyle/>
          <a:p>
            <a:r>
              <a:rPr lang="en-US" dirty="0"/>
              <a:t>Main responsibilities</a:t>
            </a:r>
            <a:endParaRPr lang="en-GB" dirty="0"/>
          </a:p>
        </p:txBody>
      </p:sp>
    </p:spTree>
    <p:extLst>
      <p:ext uri="{BB962C8B-B14F-4D97-AF65-F5344CB8AC3E}">
        <p14:creationId xmlns:p14="http://schemas.microsoft.com/office/powerpoint/2010/main" val="3497398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990DE3-685A-4E57-8AC0-24CEA337ACD6}"/>
              </a:ext>
            </a:extLst>
          </p:cNvPr>
          <p:cNvSpPr>
            <a:spLocks noGrp="1"/>
          </p:cNvSpPr>
          <p:nvPr>
            <p:ph idx="1"/>
          </p:nvPr>
        </p:nvSpPr>
        <p:spPr>
          <a:xfrm>
            <a:off x="681038" y="971551"/>
            <a:ext cx="8543925" cy="5025212"/>
          </a:xfrm>
        </p:spPr>
        <p:txBody>
          <a:bodyPr>
            <a:noAutofit/>
          </a:bodyPr>
          <a:lstStyle/>
          <a:p>
            <a:r>
              <a:rPr lang="en-GB" sz="1500" b="1" dirty="0"/>
              <a:t>4. ORGANISATIONAL PERFORMANCE &amp; DEVELOPMENT</a:t>
            </a:r>
            <a:endParaRPr lang="en-GB" sz="1500" dirty="0"/>
          </a:p>
          <a:p>
            <a:pPr lvl="0"/>
            <a:r>
              <a:rPr lang="en-GB" sz="1400" dirty="0"/>
              <a:t>Lead the organisation's approach to annual planning and strategic delivery, including the Annual Planning Conference and Annual Area Plan meetings.</a:t>
            </a:r>
          </a:p>
          <a:p>
            <a:pPr lvl="0"/>
            <a:r>
              <a:rPr lang="en-GB" sz="1400" dirty="0"/>
              <a:t>Oversee the data, research and insight function as a central resource supporting evidence-based decision-making, and lead initiatives to build managerial confidence in using data effectively.</a:t>
            </a:r>
          </a:p>
          <a:p>
            <a:pPr lvl="0"/>
            <a:r>
              <a:rPr lang="en-GB" sz="1400" dirty="0"/>
              <a:t>Provide practical tools and frameworks that support an impact-focused culture across the SU.</a:t>
            </a:r>
          </a:p>
          <a:p>
            <a:pPr lvl="0"/>
            <a:r>
              <a:rPr lang="en-GB" sz="1400" dirty="0"/>
              <a:t>Lead continuous organisational development, developing mechanisms to monitor and improve the embedding of the SU's Effective Behaviours Framework, Learning and Development Programme and wider OD commitments in day-to-day management practice.</a:t>
            </a:r>
          </a:p>
          <a:p>
            <a:pPr lvl="0"/>
            <a:r>
              <a:rPr lang="en-GB" sz="1400" dirty="0"/>
              <a:t>Lead the delivery and monitoring of The SU's EDI Development Plan, ensuring equality, diversity and inclusion principles are embedded in systems, processes and ways of working across the organisation.</a:t>
            </a:r>
          </a:p>
          <a:p>
            <a:pPr lvl="0"/>
            <a:r>
              <a:rPr lang="en-GB" sz="1400" dirty="0"/>
              <a:t>Maintain an effective working relationship with the University's HR function, acting as the primary operational contact for the SU on employment policy, casework support and workforce planning matters for student staff.</a:t>
            </a:r>
          </a:p>
          <a:p>
            <a:pPr lvl="0"/>
            <a:r>
              <a:rPr lang="en-GB" sz="1400" dirty="0"/>
              <a:t>Ensure timely and accurate operational reporting to the CEO, senior leadership and Trustees.</a:t>
            </a:r>
          </a:p>
          <a:p>
            <a:endParaRPr lang="en-US" dirty="0">
              <a:solidFill>
                <a:schemeClr val="accent6">
                  <a:lumMod val="10000"/>
                </a:schemeClr>
              </a:solidFill>
            </a:endParaRPr>
          </a:p>
        </p:txBody>
      </p:sp>
      <p:sp>
        <p:nvSpPr>
          <p:cNvPr id="3" name="Title 2">
            <a:extLst>
              <a:ext uri="{FF2B5EF4-FFF2-40B4-BE49-F238E27FC236}">
                <a16:creationId xmlns:a16="http://schemas.microsoft.com/office/drawing/2014/main" id="{F213CC37-1F87-436A-92BF-1132027B1572}"/>
              </a:ext>
            </a:extLst>
          </p:cNvPr>
          <p:cNvSpPr>
            <a:spLocks noGrp="1"/>
          </p:cNvSpPr>
          <p:nvPr>
            <p:ph type="title"/>
          </p:nvPr>
        </p:nvSpPr>
        <p:spPr/>
        <p:txBody>
          <a:bodyPr>
            <a:normAutofit/>
          </a:bodyPr>
          <a:lstStyle/>
          <a:p>
            <a:r>
              <a:rPr lang="en-US" dirty="0"/>
              <a:t>Main responsibilities</a:t>
            </a:r>
            <a:endParaRPr lang="en-GB" dirty="0"/>
          </a:p>
        </p:txBody>
      </p:sp>
    </p:spTree>
    <p:extLst>
      <p:ext uri="{BB962C8B-B14F-4D97-AF65-F5344CB8AC3E}">
        <p14:creationId xmlns:p14="http://schemas.microsoft.com/office/powerpoint/2010/main" val="998133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737F4-634F-4F06-2460-785A4F849E4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FAA5DE-67BC-8BBB-ABA7-0CB3D3A5D256}"/>
              </a:ext>
            </a:extLst>
          </p:cNvPr>
          <p:cNvSpPr>
            <a:spLocks noGrp="1"/>
          </p:cNvSpPr>
          <p:nvPr>
            <p:ph idx="1"/>
          </p:nvPr>
        </p:nvSpPr>
        <p:spPr>
          <a:xfrm>
            <a:off x="580172" y="819807"/>
            <a:ext cx="8644792" cy="5176955"/>
          </a:xfrm>
        </p:spPr>
        <p:txBody>
          <a:bodyPr>
            <a:noAutofit/>
          </a:bodyPr>
          <a:lstStyle/>
          <a:p>
            <a:r>
              <a:rPr lang="en-GB" sz="1500" b="1" dirty="0"/>
              <a:t>5. EXTERNAL COMMISSIONING &amp; PARTNERSHIPS</a:t>
            </a:r>
            <a:endParaRPr lang="en-GB" sz="1500" dirty="0"/>
          </a:p>
          <a:p>
            <a:pPr lvl="0"/>
            <a:r>
              <a:rPr lang="en-GB" sz="1400" dirty="0"/>
              <a:t>Coordinate the commissioning of external consultants and project support, which may include governance, finance, OD and strategy delivery, in partnership with the Senior Leadership Team, ensuring quality, value for money and alignment with organisational needs and priorities.</a:t>
            </a:r>
          </a:p>
          <a:p>
            <a:pPr lvl="0"/>
            <a:r>
              <a:rPr lang="en-GB" sz="1400" dirty="0"/>
              <a:t>Adjust the balance of in-house and outsourced capacity over time in line with team capability and organisational need.</a:t>
            </a:r>
          </a:p>
          <a:p>
            <a:pPr lvl="0"/>
            <a:r>
              <a:rPr lang="en-GB" sz="1400" dirty="0"/>
              <a:t>Maintain effective working relationships with key University operational partners and external service providers, representing the SU credibly and ensuring the organisation's operational interests are well-served. This does not extend to strategic partnerships managed by other members of the Senior Leadership Team.</a:t>
            </a:r>
          </a:p>
          <a:p>
            <a:pPr lvl="0"/>
            <a:r>
              <a:rPr lang="en-GB" sz="1400" dirty="0"/>
              <a:t>Engage with sector networks, peer organisations and professional bodies to inform best practice and benchmark the SU's operational approach.</a:t>
            </a:r>
          </a:p>
          <a:p>
            <a:r>
              <a:rPr lang="en-GB" sz="1500" b="1" dirty="0"/>
              <a:t>6. ESTATES, FACILITIES &amp; INFRASTRUCTURE</a:t>
            </a:r>
            <a:endParaRPr lang="en-GB" sz="1500" dirty="0"/>
          </a:p>
          <a:p>
            <a:pPr lvl="0"/>
            <a:r>
              <a:rPr lang="en-GB" sz="1400" dirty="0"/>
              <a:t>Oversee the facilities and technical function, ensuring the SU's physical environment is safe, well-maintained and compliant with health and safety legislation.</a:t>
            </a:r>
          </a:p>
          <a:p>
            <a:pPr lvl="0"/>
            <a:r>
              <a:rPr lang="en-GB" sz="1400" dirty="0"/>
              <a:t>Ensure the SU's digital infrastructure keeps pace with organisational needs and member expectations, maintaining a forward-looking approach to how the organisation operates.</a:t>
            </a:r>
          </a:p>
          <a:p>
            <a:pPr lvl="0"/>
            <a:r>
              <a:rPr lang="en-GB" sz="1400" dirty="0"/>
              <a:t>Assess current and emerging infrastructure needs — physical and digital — and make evidence-based recommendations for improvement, including phasing, sequencing and prioritisation of investment to ensure changes are sustainable and deliverable.</a:t>
            </a:r>
          </a:p>
          <a:p>
            <a:pPr lvl="0"/>
            <a:endParaRPr lang="en-GB" sz="1400" dirty="0"/>
          </a:p>
          <a:p>
            <a:pPr lvl="0"/>
            <a:endParaRPr lang="en-GB" sz="1400" dirty="0"/>
          </a:p>
          <a:p>
            <a:endParaRPr lang="en-US" sz="1400" dirty="0">
              <a:solidFill>
                <a:schemeClr val="accent6">
                  <a:lumMod val="10000"/>
                </a:schemeClr>
              </a:solidFill>
            </a:endParaRPr>
          </a:p>
        </p:txBody>
      </p:sp>
      <p:sp>
        <p:nvSpPr>
          <p:cNvPr id="3" name="Title 2">
            <a:extLst>
              <a:ext uri="{FF2B5EF4-FFF2-40B4-BE49-F238E27FC236}">
                <a16:creationId xmlns:a16="http://schemas.microsoft.com/office/drawing/2014/main" id="{2A410BC3-E838-B094-DBAA-F65CA1D79EF7}"/>
              </a:ext>
            </a:extLst>
          </p:cNvPr>
          <p:cNvSpPr>
            <a:spLocks noGrp="1"/>
          </p:cNvSpPr>
          <p:nvPr>
            <p:ph type="title"/>
          </p:nvPr>
        </p:nvSpPr>
        <p:spPr>
          <a:xfrm>
            <a:off x="580172" y="365128"/>
            <a:ext cx="8644791" cy="454679"/>
          </a:xfrm>
        </p:spPr>
        <p:txBody>
          <a:bodyPr>
            <a:normAutofit/>
          </a:bodyPr>
          <a:lstStyle/>
          <a:p>
            <a:r>
              <a:rPr lang="en-US" dirty="0"/>
              <a:t>Main responsibilities</a:t>
            </a:r>
            <a:endParaRPr lang="en-GB" dirty="0"/>
          </a:p>
        </p:txBody>
      </p:sp>
    </p:spTree>
    <p:extLst>
      <p:ext uri="{BB962C8B-B14F-4D97-AF65-F5344CB8AC3E}">
        <p14:creationId xmlns:p14="http://schemas.microsoft.com/office/powerpoint/2010/main" val="1391780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45E69F-F98E-49EC-AD0E-A8BE52940B1E}"/>
              </a:ext>
            </a:extLst>
          </p:cNvPr>
          <p:cNvSpPr>
            <a:spLocks noGrp="1"/>
          </p:cNvSpPr>
          <p:nvPr>
            <p:ph idx="1"/>
          </p:nvPr>
        </p:nvSpPr>
        <p:spPr/>
        <p:txBody>
          <a:bodyPr>
            <a:noAutofit/>
          </a:bodyPr>
          <a:lstStyle/>
          <a:p>
            <a:pPr lvl="0"/>
            <a:r>
              <a:rPr lang="en-US" sz="1400" b="1" dirty="0">
                <a:effectLst/>
                <a:ea typeface="Calibri" panose="020F0502020204030204" pitchFamily="34" charset="0"/>
              </a:rPr>
              <a:t>To be successful in this role, these are th</a:t>
            </a:r>
            <a:r>
              <a:rPr lang="en-US" sz="1400" b="1" dirty="0">
                <a:ea typeface="Calibri" panose="020F0502020204030204" pitchFamily="34" charset="0"/>
              </a:rPr>
              <a:t>e </a:t>
            </a:r>
            <a:r>
              <a:rPr lang="en-US" sz="1400" b="1" dirty="0">
                <a:effectLst/>
                <a:ea typeface="Calibri" panose="020F0502020204030204" pitchFamily="34" charset="0"/>
              </a:rPr>
              <a:t>things that will matter most:</a:t>
            </a:r>
            <a:endParaRPr lang="en-US" sz="1400" b="1" dirty="0">
              <a:ea typeface="Calibri" panose="020F0502020204030204" pitchFamily="34" charset="0"/>
            </a:endParaRPr>
          </a:p>
          <a:p>
            <a:pPr lvl="0"/>
            <a:r>
              <a:rPr lang="en-GB" sz="1500" b="1" dirty="0"/>
              <a:t>1. EXPERIENCE &amp; KNOWLEDGE</a:t>
            </a:r>
            <a:endParaRPr lang="en-GB" sz="1500" dirty="0"/>
          </a:p>
          <a:p>
            <a:pPr marL="285750" lvl="0" indent="-285750">
              <a:buFont typeface="Arial" panose="020B0604020202020204" pitchFamily="34" charset="0"/>
              <a:buChar char="•"/>
            </a:pPr>
            <a:r>
              <a:rPr lang="en-GB" sz="1400" dirty="0"/>
              <a:t>Significant experience of operational leadership across multiple functions in a multi-functional organisation, with evidence of managing a broad and varied portfolio with a high degree of autonomy</a:t>
            </a:r>
          </a:p>
          <a:p>
            <a:pPr marL="285750" lvl="0" indent="-285750">
              <a:buFont typeface="Arial" panose="020B0604020202020204" pitchFamily="34" charset="0"/>
              <a:buChar char="•"/>
            </a:pPr>
            <a:r>
              <a:rPr lang="en-GB" sz="1400" dirty="0"/>
              <a:t>Evidence of continuous professional development (CPD) and an investment in ongoing learning and development.</a:t>
            </a:r>
          </a:p>
          <a:p>
            <a:pPr marL="285750" lvl="0" indent="-285750">
              <a:buFont typeface="Arial" panose="020B0604020202020204" pitchFamily="34" charset="0"/>
              <a:buChar char="•"/>
            </a:pPr>
            <a:r>
              <a:rPr lang="en-GB" sz="1400" dirty="0"/>
              <a:t>Proven track record of leading and managing teams, including setting expectations, developing capability and managing performance.</a:t>
            </a:r>
          </a:p>
          <a:p>
            <a:pPr marL="285750" lvl="0" indent="-285750">
              <a:buFont typeface="Arial" panose="020B0604020202020204" pitchFamily="34" charset="0"/>
              <a:buChar char="•"/>
            </a:pPr>
            <a:r>
              <a:rPr lang="en-GB" sz="1400" dirty="0"/>
              <a:t>Experience of driving systems and process improvement that delivers measurable operational benefits.</a:t>
            </a:r>
          </a:p>
          <a:p>
            <a:pPr marL="285750" lvl="0" indent="-285750">
              <a:buFont typeface="Arial" panose="020B0604020202020204" pitchFamily="34" charset="0"/>
              <a:buChar char="•"/>
            </a:pPr>
            <a:r>
              <a:rPr lang="en-GB" sz="1400" dirty="0"/>
              <a:t>Experience of managing or overseeing budgets, financial processes and regulatory compliance requirements.</a:t>
            </a:r>
          </a:p>
          <a:p>
            <a:pPr marL="285750" lvl="0" indent="-285750">
              <a:buFont typeface="Arial" panose="020B0604020202020204" pitchFamily="34" charset="0"/>
              <a:buChar char="•"/>
            </a:pPr>
            <a:r>
              <a:rPr lang="en-GB" sz="1400" dirty="0"/>
              <a:t>Experience of managing relationships with external suppliers, consultants or partner organisations, including negotiating service levels and holding providers to account.</a:t>
            </a:r>
          </a:p>
          <a:p>
            <a:pPr marL="285750" lvl="0" indent="-285750">
              <a:buFont typeface="Arial" panose="020B0604020202020204" pitchFamily="34" charset="0"/>
              <a:buChar char="•"/>
            </a:pPr>
            <a:r>
              <a:rPr lang="en-GB" sz="1400" dirty="0"/>
              <a:t>Strong understanding of what effective central services look like in a not-for-profit, membership or mission-driven context.</a:t>
            </a:r>
          </a:p>
          <a:p>
            <a:pPr>
              <a:lnSpc>
                <a:spcPct val="80000"/>
              </a:lnSpc>
              <a:spcAft>
                <a:spcPts val="0"/>
              </a:spcAft>
              <a:tabLst>
                <a:tab pos="180340" algn="l"/>
              </a:tabLst>
            </a:pPr>
            <a:endParaRPr lang="en-GB" sz="1400" b="1" dirty="0">
              <a:effectLst/>
              <a:ea typeface="Calibri" panose="020F0502020204030204" pitchFamily="34" charset="0"/>
            </a:endParaRPr>
          </a:p>
          <a:p>
            <a:pPr lvl="0">
              <a:lnSpc>
                <a:spcPct val="80000"/>
              </a:lnSpc>
              <a:spcAft>
                <a:spcPts val="0"/>
              </a:spcAft>
              <a:tabLst>
                <a:tab pos="180340" algn="l"/>
                <a:tab pos="457200" algn="l"/>
              </a:tabLst>
            </a:pPr>
            <a:endParaRPr lang="en-GB" sz="1400" dirty="0">
              <a:effectLst/>
              <a:ea typeface="Calibri" panose="020F0502020204030204" pitchFamily="34" charset="0"/>
            </a:endParaRPr>
          </a:p>
        </p:txBody>
      </p:sp>
      <p:sp>
        <p:nvSpPr>
          <p:cNvPr id="3" name="Title 2">
            <a:extLst>
              <a:ext uri="{FF2B5EF4-FFF2-40B4-BE49-F238E27FC236}">
                <a16:creationId xmlns:a16="http://schemas.microsoft.com/office/drawing/2014/main" id="{891BDD60-7203-4C1C-946D-5D42ACA4B80A}"/>
              </a:ext>
            </a:extLst>
          </p:cNvPr>
          <p:cNvSpPr>
            <a:spLocks noGrp="1"/>
          </p:cNvSpPr>
          <p:nvPr>
            <p:ph type="title"/>
          </p:nvPr>
        </p:nvSpPr>
        <p:spPr/>
        <p:txBody>
          <a:bodyPr>
            <a:normAutofit/>
          </a:bodyPr>
          <a:lstStyle/>
          <a:p>
            <a:r>
              <a:rPr lang="en-US" dirty="0"/>
              <a:t>Person Specification</a:t>
            </a:r>
            <a:endParaRPr lang="en-GB" dirty="0"/>
          </a:p>
        </p:txBody>
      </p:sp>
    </p:spTree>
    <p:extLst>
      <p:ext uri="{BB962C8B-B14F-4D97-AF65-F5344CB8AC3E}">
        <p14:creationId xmlns:p14="http://schemas.microsoft.com/office/powerpoint/2010/main" val="3259376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DC773-8DAC-45AC-DACF-5DF696C4CE1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8B3645-B2F4-D302-A988-6E49D1B241AC}"/>
              </a:ext>
            </a:extLst>
          </p:cNvPr>
          <p:cNvSpPr>
            <a:spLocks noGrp="1"/>
          </p:cNvSpPr>
          <p:nvPr>
            <p:ph idx="1"/>
          </p:nvPr>
        </p:nvSpPr>
        <p:spPr/>
        <p:txBody>
          <a:bodyPr>
            <a:noAutofit/>
          </a:bodyPr>
          <a:lstStyle/>
          <a:p>
            <a:pPr lvl="0"/>
            <a:r>
              <a:rPr lang="en-US" sz="1400" b="1" dirty="0">
                <a:effectLst/>
                <a:ea typeface="Calibri" panose="020F0502020204030204" pitchFamily="34" charset="0"/>
              </a:rPr>
              <a:t>To be successful in this role, these are the things that will matter most:</a:t>
            </a:r>
            <a:endParaRPr lang="en-US" sz="1400" b="1" dirty="0">
              <a:ea typeface="Calibri" panose="020F0502020204030204" pitchFamily="34" charset="0"/>
            </a:endParaRPr>
          </a:p>
          <a:p>
            <a:pPr lvl="0"/>
            <a:r>
              <a:rPr lang="en-GB" sz="1500" b="1" dirty="0"/>
              <a:t>2. SKILLS &amp; COMPETENCIES</a:t>
            </a:r>
            <a:endParaRPr lang="en-GB" sz="1500" dirty="0"/>
          </a:p>
          <a:p>
            <a:pPr marL="285750" lvl="0" indent="-285750">
              <a:buFont typeface="Arial" panose="020B0604020202020204" pitchFamily="34" charset="0"/>
              <a:buChar char="•"/>
            </a:pPr>
            <a:r>
              <a:rPr lang="en-GB" sz="1400" dirty="0"/>
              <a:t>Ability to exercise independent professional judgement across a broad portfolio, with particular credibility in people leadership and operational management. The postholder will not be expected to hold deep technical expertise in every area of the portfolio but must demonstrate the judgement to know when to direct, when to draw on team expertise, and when to commission external support.</a:t>
            </a:r>
          </a:p>
          <a:p>
            <a:pPr marL="285750" lvl="0" indent="-285750">
              <a:buFont typeface="Arial" panose="020B0604020202020204" pitchFamily="34" charset="0"/>
              <a:buChar char="•"/>
            </a:pPr>
            <a:r>
              <a:rPr lang="en-GB" sz="1400" dirty="0"/>
              <a:t>Excellent written and verbal communication skills, with the ability to build trust across the organisation, tailor messaging to different audiences, and maintain close and productive working relationships with the senior leadership team and University partners.</a:t>
            </a:r>
          </a:p>
          <a:p>
            <a:pPr marL="285750" lvl="0" indent="-285750">
              <a:buFont typeface="Arial" panose="020B0604020202020204" pitchFamily="34" charset="0"/>
              <a:buChar char="•"/>
            </a:pPr>
            <a:r>
              <a:rPr lang="en-GB" sz="1400" dirty="0"/>
              <a:t>Proven ability to influence operational practice and drive change beyond direct line management authority, through credibility, collaboration and consistent standards.</a:t>
            </a:r>
          </a:p>
          <a:p>
            <a:pPr marL="285750" lvl="0" indent="-285750">
              <a:buFont typeface="Arial" panose="020B0604020202020204" pitchFamily="34" charset="0"/>
              <a:buChar char="•"/>
            </a:pPr>
            <a:r>
              <a:rPr lang="en-GB" sz="1400" dirty="0"/>
              <a:t>Strong planning and organisational skills, with the ability to coordinate programmes of work across multiple teams and manage competing priorities under sustained pressure.</a:t>
            </a:r>
          </a:p>
          <a:p>
            <a:pPr marL="285750" lvl="0" indent="-285750">
              <a:buFont typeface="Arial" panose="020B0604020202020204" pitchFamily="34" charset="0"/>
              <a:buChar char="•"/>
            </a:pPr>
            <a:r>
              <a:rPr lang="en-GB" sz="1400" dirty="0"/>
              <a:t>Sound judgement in complex or ambiguous situations, with the ability to assess risk, weigh options and make decisions with medium- to long-term consequences.</a:t>
            </a:r>
          </a:p>
          <a:p>
            <a:pPr marL="285750" indent="-285750">
              <a:buFont typeface="Arial" panose="020B0604020202020204" pitchFamily="34" charset="0"/>
              <a:buChar char="•"/>
            </a:pPr>
            <a:r>
              <a:rPr lang="en-GB" sz="1400" dirty="0"/>
              <a:t>Competent and confident in the use of digital tools, systems and data to support operational management.</a:t>
            </a:r>
            <a:endParaRPr lang="en-GB" sz="1400" b="1" dirty="0">
              <a:effectLst/>
              <a:ea typeface="Calibri" panose="020F0502020204030204" pitchFamily="34" charset="0"/>
            </a:endParaRPr>
          </a:p>
          <a:p>
            <a:pPr lvl="0">
              <a:lnSpc>
                <a:spcPct val="80000"/>
              </a:lnSpc>
              <a:spcAft>
                <a:spcPts val="0"/>
              </a:spcAft>
              <a:tabLst>
                <a:tab pos="180340" algn="l"/>
                <a:tab pos="457200" algn="l"/>
              </a:tabLst>
            </a:pPr>
            <a:endParaRPr lang="en-GB" sz="1400" dirty="0">
              <a:effectLst/>
              <a:ea typeface="Calibri" panose="020F0502020204030204" pitchFamily="34" charset="0"/>
            </a:endParaRPr>
          </a:p>
        </p:txBody>
      </p:sp>
      <p:sp>
        <p:nvSpPr>
          <p:cNvPr id="3" name="Title 2">
            <a:extLst>
              <a:ext uri="{FF2B5EF4-FFF2-40B4-BE49-F238E27FC236}">
                <a16:creationId xmlns:a16="http://schemas.microsoft.com/office/drawing/2014/main" id="{9D721172-E2F1-5DF0-DFE8-7CC0C939183D}"/>
              </a:ext>
            </a:extLst>
          </p:cNvPr>
          <p:cNvSpPr>
            <a:spLocks noGrp="1"/>
          </p:cNvSpPr>
          <p:nvPr>
            <p:ph type="title"/>
          </p:nvPr>
        </p:nvSpPr>
        <p:spPr/>
        <p:txBody>
          <a:bodyPr>
            <a:normAutofit/>
          </a:bodyPr>
          <a:lstStyle/>
          <a:p>
            <a:r>
              <a:rPr lang="en-US" dirty="0"/>
              <a:t>Person Specification</a:t>
            </a:r>
            <a:endParaRPr lang="en-GB" dirty="0"/>
          </a:p>
        </p:txBody>
      </p:sp>
    </p:spTree>
    <p:extLst>
      <p:ext uri="{BB962C8B-B14F-4D97-AF65-F5344CB8AC3E}">
        <p14:creationId xmlns:p14="http://schemas.microsoft.com/office/powerpoint/2010/main" val="3991785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D0BBF-02C1-1C3C-348A-03F5C4AF1BF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12082F-DEB0-972D-D46A-D53CF7163B15}"/>
              </a:ext>
            </a:extLst>
          </p:cNvPr>
          <p:cNvSpPr>
            <a:spLocks noGrp="1"/>
          </p:cNvSpPr>
          <p:nvPr>
            <p:ph idx="1"/>
          </p:nvPr>
        </p:nvSpPr>
        <p:spPr>
          <a:xfrm>
            <a:off x="586477" y="826113"/>
            <a:ext cx="9238593" cy="4817941"/>
          </a:xfrm>
        </p:spPr>
        <p:txBody>
          <a:bodyPr>
            <a:noAutofit/>
          </a:bodyPr>
          <a:lstStyle/>
          <a:p>
            <a:pPr lvl="0"/>
            <a:r>
              <a:rPr lang="en-US" sz="1400" b="1" dirty="0">
                <a:effectLst/>
                <a:ea typeface="Calibri" panose="020F0502020204030204" pitchFamily="34" charset="0"/>
              </a:rPr>
              <a:t>To be successful in this role, these are the things that will matter most:</a:t>
            </a:r>
            <a:endParaRPr lang="en-US" sz="1400" b="1" dirty="0">
              <a:ea typeface="Calibri" panose="020F0502020204030204" pitchFamily="34" charset="0"/>
            </a:endParaRPr>
          </a:p>
          <a:p>
            <a:pPr lvl="0"/>
            <a:r>
              <a:rPr lang="en-GB" sz="1500" b="1" dirty="0"/>
              <a:t>3. PERSONAL ATTRIBUTES</a:t>
            </a:r>
            <a:endParaRPr lang="en-GB" sz="1500" dirty="0"/>
          </a:p>
          <a:p>
            <a:pPr marL="285750" lvl="0" indent="-285750">
              <a:buFont typeface="Arial" panose="020B0604020202020204" pitchFamily="34" charset="0"/>
              <a:buChar char="•"/>
            </a:pPr>
            <a:r>
              <a:rPr lang="en-GB" sz="1400" dirty="0"/>
              <a:t>A practical, solutions-focused approach combined with strategic awareness and organisational perspective.</a:t>
            </a:r>
          </a:p>
          <a:p>
            <a:pPr marL="285750" lvl="0" indent="-285750">
              <a:buFont typeface="Arial" panose="020B0604020202020204" pitchFamily="34" charset="0"/>
              <a:buChar char="•"/>
            </a:pPr>
            <a:r>
              <a:rPr lang="en-GB" sz="1400" dirty="0"/>
              <a:t>Resilient and adaptable, with the ability to maintain focus and momentum through periods of sustained change.</a:t>
            </a:r>
          </a:p>
          <a:p>
            <a:pPr marL="285750" lvl="0" indent="-285750">
              <a:buFont typeface="Arial" panose="020B0604020202020204" pitchFamily="34" charset="0"/>
              <a:buChar char="•"/>
            </a:pPr>
            <a:r>
              <a:rPr lang="en-GB" sz="1400" dirty="0"/>
              <a:t>Demonstrable commitment to continuous professional development, with evidence of ongoing learning and a willingness to develop new areas of expertise as the role evolves.</a:t>
            </a:r>
          </a:p>
          <a:p>
            <a:pPr marL="285750" lvl="0" indent="-285750">
              <a:buFont typeface="Arial" panose="020B0604020202020204" pitchFamily="34" charset="0"/>
              <a:buChar char="•"/>
            </a:pPr>
            <a:r>
              <a:rPr lang="en-GB" sz="1400" dirty="0"/>
              <a:t>Genuine commitment to equality, diversity and inclusion.</a:t>
            </a:r>
          </a:p>
          <a:p>
            <a:pPr marL="285750" lvl="0" indent="-285750">
              <a:buFont typeface="Arial" panose="020B0604020202020204" pitchFamily="34" charset="0"/>
              <a:buChar char="•"/>
            </a:pPr>
            <a:r>
              <a:rPr lang="en-GB" sz="1400" dirty="0"/>
              <a:t>Alignment with the SU's values and Effective Behaviours Framework.</a:t>
            </a:r>
          </a:p>
          <a:p>
            <a:pPr lvl="0"/>
            <a:r>
              <a:rPr lang="en-GB" sz="1400" b="1" dirty="0"/>
              <a:t>DESIRABLE – NOT ESSENTIAL</a:t>
            </a:r>
          </a:p>
          <a:p>
            <a:pPr marL="285750" lvl="0" indent="-285750">
              <a:buFont typeface="Arial" panose="020B0604020202020204" pitchFamily="34" charset="0"/>
              <a:buChar char="•"/>
            </a:pPr>
            <a:r>
              <a:rPr lang="en-GB" sz="1400" dirty="0"/>
              <a:t>Experience of working in a students' union, charity, membership organisation or HE environment.</a:t>
            </a:r>
          </a:p>
          <a:p>
            <a:pPr marL="285750" lvl="0" indent="-285750">
              <a:buFont typeface="Arial" panose="020B0604020202020204" pitchFamily="34" charset="0"/>
              <a:buChar char="•"/>
            </a:pPr>
            <a:r>
              <a:rPr lang="en-GB" sz="1400" dirty="0"/>
              <a:t>Experience of leading or supporting organisational development or change programmes.</a:t>
            </a:r>
          </a:p>
          <a:p>
            <a:pPr marL="285750" lvl="0" indent="-285750">
              <a:buFont typeface="Arial" panose="020B0604020202020204" pitchFamily="34" charset="0"/>
              <a:buChar char="•"/>
            </a:pPr>
            <a:r>
              <a:rPr lang="en-GB" sz="1400" dirty="0"/>
              <a:t>Experience of managing or coordinating student, casual or flexible workforce arrangements.</a:t>
            </a:r>
          </a:p>
          <a:p>
            <a:pPr marL="285750" lvl="0" indent="-285750">
              <a:buFont typeface="Arial" panose="020B0604020202020204" pitchFamily="34" charset="0"/>
              <a:buChar char="•"/>
            </a:pPr>
            <a:r>
              <a:rPr lang="en-GB" sz="1400" dirty="0"/>
              <a:t>Familiarity with data visualisation tools (e.g. Power BI) or digital transformation projects.</a:t>
            </a:r>
          </a:p>
          <a:p>
            <a:pPr marL="285750" lvl="0" indent="-285750">
              <a:buFont typeface="Arial" panose="020B0604020202020204" pitchFamily="34" charset="0"/>
              <a:buChar char="•"/>
            </a:pPr>
            <a:r>
              <a:rPr lang="en-GB" sz="1400" dirty="0"/>
              <a:t>Knowledge of formal project management approaches.</a:t>
            </a:r>
          </a:p>
          <a:p>
            <a:pPr marL="285750" lvl="0" indent="-285750">
              <a:buFont typeface="Arial" panose="020B0604020202020204" pitchFamily="34" charset="0"/>
              <a:buChar char="•"/>
            </a:pPr>
            <a:r>
              <a:rPr lang="en-GB" sz="1400" dirty="0"/>
              <a:t>Experience of governance support or trustee-facing reporting</a:t>
            </a:r>
          </a:p>
          <a:p>
            <a:pPr lvl="0">
              <a:lnSpc>
                <a:spcPct val="80000"/>
              </a:lnSpc>
              <a:spcAft>
                <a:spcPts val="0"/>
              </a:spcAft>
              <a:tabLst>
                <a:tab pos="180340" algn="l"/>
                <a:tab pos="457200" algn="l"/>
              </a:tabLst>
            </a:pPr>
            <a:endParaRPr lang="en-GB" sz="1400" dirty="0">
              <a:effectLst/>
              <a:ea typeface="Calibri" panose="020F0502020204030204" pitchFamily="34" charset="0"/>
            </a:endParaRPr>
          </a:p>
        </p:txBody>
      </p:sp>
      <p:sp>
        <p:nvSpPr>
          <p:cNvPr id="3" name="Title 2">
            <a:extLst>
              <a:ext uri="{FF2B5EF4-FFF2-40B4-BE49-F238E27FC236}">
                <a16:creationId xmlns:a16="http://schemas.microsoft.com/office/drawing/2014/main" id="{84145541-0A78-CD47-97E0-5D2D9DFBB8E6}"/>
              </a:ext>
            </a:extLst>
          </p:cNvPr>
          <p:cNvSpPr>
            <a:spLocks noGrp="1"/>
          </p:cNvSpPr>
          <p:nvPr>
            <p:ph type="title"/>
          </p:nvPr>
        </p:nvSpPr>
        <p:spPr>
          <a:xfrm>
            <a:off x="586477" y="132431"/>
            <a:ext cx="8638487" cy="851338"/>
          </a:xfrm>
        </p:spPr>
        <p:txBody>
          <a:bodyPr>
            <a:normAutofit/>
          </a:bodyPr>
          <a:lstStyle/>
          <a:p>
            <a:r>
              <a:rPr lang="en-US" dirty="0"/>
              <a:t>Person Specification</a:t>
            </a:r>
            <a:endParaRPr lang="en-GB" dirty="0"/>
          </a:p>
        </p:txBody>
      </p:sp>
    </p:spTree>
    <p:extLst>
      <p:ext uri="{BB962C8B-B14F-4D97-AF65-F5344CB8AC3E}">
        <p14:creationId xmlns:p14="http://schemas.microsoft.com/office/powerpoint/2010/main" val="2049810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151F0-7099-1024-3710-6F630820344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EE30EFD-FAB5-8537-1323-397C57A38368}"/>
              </a:ext>
            </a:extLst>
          </p:cNvPr>
          <p:cNvSpPr>
            <a:spLocks noGrp="1"/>
          </p:cNvSpPr>
          <p:nvPr>
            <p:ph idx="1"/>
          </p:nvPr>
        </p:nvSpPr>
        <p:spPr>
          <a:xfrm>
            <a:off x="554946" y="649539"/>
            <a:ext cx="8670018" cy="4774949"/>
          </a:xfrm>
        </p:spPr>
        <p:txBody>
          <a:bodyPr>
            <a:noAutofit/>
          </a:bodyPr>
          <a:lstStyle/>
          <a:p>
            <a:br>
              <a:rPr lang="en-GB" sz="1400" dirty="0"/>
            </a:br>
            <a:r>
              <a:rPr lang="en-GB" sz="1400" dirty="0"/>
              <a:t>This role operates primarily at the 'Leading within the SU' level of its Effective Behaviours Framework. The postholder will be expected to demonstrate all three behaviours at this level, with particular emphasis on:</a:t>
            </a:r>
            <a:endParaRPr lang="en-US" sz="1400" b="1" dirty="0">
              <a:ea typeface="Calibri" panose="020F0502020204030204" pitchFamily="34" charset="0"/>
            </a:endParaRPr>
          </a:p>
          <a:p>
            <a:pPr lvl="0">
              <a:spcAft>
                <a:spcPts val="0"/>
              </a:spcAft>
              <a:tabLst>
                <a:tab pos="180340" algn="l"/>
                <a:tab pos="457200" algn="l"/>
              </a:tabLst>
            </a:pPr>
            <a:r>
              <a:rPr lang="en-GB" sz="1500" b="1" dirty="0"/>
              <a:t>1. AWARENESS</a:t>
            </a:r>
          </a:p>
          <a:p>
            <a:pPr lvl="0"/>
            <a:r>
              <a:rPr lang="en-GB" sz="1400" dirty="0"/>
              <a:t>Understanding how decisions, communication and behaviours shape organisational culture and outcomes for students.</a:t>
            </a:r>
          </a:p>
          <a:p>
            <a:pPr lvl="0"/>
            <a:r>
              <a:rPr lang="en-GB" sz="1400" dirty="0"/>
              <a:t>Spotting patterns, themes and emerging issues across teams that others may miss, and raising them thoughtfully.</a:t>
            </a:r>
          </a:p>
          <a:p>
            <a:pPr lvl="0"/>
            <a:r>
              <a:rPr lang="en-GB" sz="1400" dirty="0"/>
              <a:t>Noticing misalignment between stated values day-to-day practice, addressing this constructively.</a:t>
            </a:r>
          </a:p>
          <a:p>
            <a:pPr lvl="0"/>
            <a:r>
              <a:rPr lang="en-GB" sz="1400" dirty="0"/>
              <a:t>Valuing diversity of thought and experience, engaging with complexity and difference with care and curiosity.</a:t>
            </a:r>
          </a:p>
          <a:p>
            <a:r>
              <a:rPr lang="en-GB" sz="1500" b="1" dirty="0"/>
              <a:t>2. CURIOSITY</a:t>
            </a:r>
            <a:br>
              <a:rPr lang="en-GB" sz="1400" b="1" dirty="0"/>
            </a:br>
            <a:r>
              <a:rPr lang="en-GB" sz="1400" dirty="0"/>
              <a:t>Championing a culture of continuous learning, development and feedback, and demonstrating a strong personal commitment to their own professional development.</a:t>
            </a:r>
          </a:p>
          <a:p>
            <a:pPr lvl="0"/>
            <a:r>
              <a:rPr lang="en-GB" sz="1400" dirty="0"/>
              <a:t>Anticipating the need for change and staying open to new approaches that could improve outcomes.</a:t>
            </a:r>
          </a:p>
          <a:p>
            <a:pPr lvl="0"/>
            <a:r>
              <a:rPr lang="en-GB" sz="1400" dirty="0"/>
              <a:t>Looking beneath the surface of organisational issues to understand root causes, using data and lived experience to inform decisions.</a:t>
            </a:r>
          </a:p>
          <a:p>
            <a:pPr lvl="0"/>
            <a:r>
              <a:rPr lang="en-GB" sz="1400" dirty="0"/>
              <a:t>Using reflection and insight to adapt plans &amp; priorities to better meet changing student needs.</a:t>
            </a:r>
          </a:p>
          <a:p>
            <a:endParaRPr lang="en-GB" sz="1400" dirty="0"/>
          </a:p>
          <a:p>
            <a:pPr lvl="0">
              <a:spcAft>
                <a:spcPts val="0"/>
              </a:spcAft>
              <a:tabLst>
                <a:tab pos="180340" algn="l"/>
                <a:tab pos="457200" algn="l"/>
              </a:tabLst>
            </a:pPr>
            <a:endParaRPr lang="en-GB" sz="1400" dirty="0">
              <a:effectLst/>
              <a:ea typeface="Calibri" panose="020F0502020204030204" pitchFamily="34" charset="0"/>
            </a:endParaRPr>
          </a:p>
        </p:txBody>
      </p:sp>
      <p:sp>
        <p:nvSpPr>
          <p:cNvPr id="3" name="Title 2">
            <a:extLst>
              <a:ext uri="{FF2B5EF4-FFF2-40B4-BE49-F238E27FC236}">
                <a16:creationId xmlns:a16="http://schemas.microsoft.com/office/drawing/2014/main" id="{9680CC81-5089-64CD-D8C2-2C2BE13E177D}"/>
              </a:ext>
            </a:extLst>
          </p:cNvPr>
          <p:cNvSpPr>
            <a:spLocks noGrp="1"/>
          </p:cNvSpPr>
          <p:nvPr>
            <p:ph type="title"/>
          </p:nvPr>
        </p:nvSpPr>
        <p:spPr>
          <a:xfrm>
            <a:off x="554946" y="0"/>
            <a:ext cx="8670017" cy="952237"/>
          </a:xfrm>
        </p:spPr>
        <p:txBody>
          <a:bodyPr>
            <a:normAutofit/>
          </a:bodyPr>
          <a:lstStyle/>
          <a:p>
            <a:r>
              <a:rPr lang="en-US" dirty="0"/>
              <a:t>Effective </a:t>
            </a:r>
            <a:r>
              <a:rPr lang="en-GB" noProof="0" dirty="0"/>
              <a:t>Behaviours</a:t>
            </a:r>
            <a:endParaRPr lang="en-GB" dirty="0"/>
          </a:p>
        </p:txBody>
      </p:sp>
    </p:spTree>
    <p:extLst>
      <p:ext uri="{BB962C8B-B14F-4D97-AF65-F5344CB8AC3E}">
        <p14:creationId xmlns:p14="http://schemas.microsoft.com/office/powerpoint/2010/main" val="3441656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6D7F0-CBBF-FB09-0169-7B26164DCC5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32CEC3-EB40-6408-1970-58168F58C618}"/>
              </a:ext>
            </a:extLst>
          </p:cNvPr>
          <p:cNvSpPr>
            <a:spLocks noGrp="1"/>
          </p:cNvSpPr>
          <p:nvPr>
            <p:ph idx="1"/>
          </p:nvPr>
        </p:nvSpPr>
        <p:spPr>
          <a:xfrm>
            <a:off x="630622" y="819807"/>
            <a:ext cx="8594342" cy="4604681"/>
          </a:xfrm>
        </p:spPr>
        <p:txBody>
          <a:bodyPr>
            <a:noAutofit/>
          </a:bodyPr>
          <a:lstStyle/>
          <a:p>
            <a:endParaRPr lang="en-US" sz="1400" b="1" dirty="0">
              <a:ea typeface="Calibri" panose="020F0502020204030204" pitchFamily="34" charset="0"/>
            </a:endParaRPr>
          </a:p>
          <a:p>
            <a:r>
              <a:rPr lang="en-GB" sz="1500" b="1" dirty="0"/>
              <a:t>3. MAKING THINGS HAPPEN</a:t>
            </a:r>
            <a:endParaRPr lang="en-GB" sz="1500" dirty="0"/>
          </a:p>
          <a:p>
            <a:pPr lvl="0"/>
            <a:r>
              <a:rPr lang="en-GB" sz="1400" dirty="0"/>
              <a:t>Taking responsibility for progress at an organisational level, even when challenges sit across boundaries.</a:t>
            </a:r>
          </a:p>
          <a:p>
            <a:pPr lvl="0"/>
            <a:r>
              <a:rPr lang="en-GB" sz="1400" dirty="0"/>
              <a:t>Directing attention and resources towards work that delivers the greatest value and impact, simplifying priorities when complexity begins to slow progress.</a:t>
            </a:r>
          </a:p>
          <a:p>
            <a:pPr lvl="0"/>
            <a:r>
              <a:rPr lang="en-GB" sz="1400" dirty="0"/>
              <a:t>Ensuring decisions lead to action and outcomes, not just discussion or agreement.</a:t>
            </a:r>
          </a:p>
          <a:p>
            <a:pPr lvl="0"/>
            <a:r>
              <a:rPr lang="en-GB" sz="1400" dirty="0"/>
              <a:t>Maintaining momentum through change, balancing pace, quality and sustainability</a:t>
            </a:r>
            <a:r>
              <a:rPr lang="en-GB" dirty="0"/>
              <a:t>.</a:t>
            </a:r>
          </a:p>
          <a:p>
            <a:endParaRPr lang="en-GB" sz="1400" dirty="0"/>
          </a:p>
          <a:p>
            <a:pPr lvl="0">
              <a:spcAft>
                <a:spcPts val="0"/>
              </a:spcAft>
              <a:tabLst>
                <a:tab pos="180340" algn="l"/>
                <a:tab pos="457200" algn="l"/>
              </a:tabLst>
            </a:pPr>
            <a:endParaRPr lang="en-GB" sz="1400" dirty="0">
              <a:effectLst/>
              <a:ea typeface="Calibri" panose="020F0502020204030204" pitchFamily="34" charset="0"/>
            </a:endParaRPr>
          </a:p>
        </p:txBody>
      </p:sp>
      <p:sp>
        <p:nvSpPr>
          <p:cNvPr id="3" name="Title 2">
            <a:extLst>
              <a:ext uri="{FF2B5EF4-FFF2-40B4-BE49-F238E27FC236}">
                <a16:creationId xmlns:a16="http://schemas.microsoft.com/office/drawing/2014/main" id="{0C1F9363-636C-002E-4A32-E07F07DC9E22}"/>
              </a:ext>
            </a:extLst>
          </p:cNvPr>
          <p:cNvSpPr>
            <a:spLocks noGrp="1"/>
          </p:cNvSpPr>
          <p:nvPr>
            <p:ph type="title"/>
          </p:nvPr>
        </p:nvSpPr>
        <p:spPr>
          <a:xfrm>
            <a:off x="630621" y="365128"/>
            <a:ext cx="8594342" cy="587109"/>
          </a:xfrm>
        </p:spPr>
        <p:txBody>
          <a:bodyPr>
            <a:normAutofit/>
          </a:bodyPr>
          <a:lstStyle/>
          <a:p>
            <a:r>
              <a:rPr lang="en-US" dirty="0"/>
              <a:t>Effective </a:t>
            </a:r>
            <a:r>
              <a:rPr lang="en-GB" noProof="0" dirty="0"/>
              <a:t>Behaviours</a:t>
            </a:r>
            <a:endParaRPr lang="en-GB" dirty="0"/>
          </a:p>
        </p:txBody>
      </p:sp>
    </p:spTree>
    <p:extLst>
      <p:ext uri="{BB962C8B-B14F-4D97-AF65-F5344CB8AC3E}">
        <p14:creationId xmlns:p14="http://schemas.microsoft.com/office/powerpoint/2010/main" val="367089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8CD74-8A8E-D1A3-05F8-94BF3AE2EA0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9D3FCB-BD41-4D58-8159-CEF63AC1B37A}"/>
              </a:ext>
            </a:extLst>
          </p:cNvPr>
          <p:cNvSpPr>
            <a:spLocks noGrp="1"/>
          </p:cNvSpPr>
          <p:nvPr>
            <p:ph idx="1"/>
          </p:nvPr>
        </p:nvSpPr>
        <p:spPr>
          <a:xfrm>
            <a:off x="630622" y="819807"/>
            <a:ext cx="8594342" cy="4604681"/>
          </a:xfrm>
        </p:spPr>
        <p:txBody>
          <a:bodyPr>
            <a:noAutofit/>
          </a:bodyPr>
          <a:lstStyle/>
          <a:p>
            <a:endParaRPr lang="en-GB" dirty="0"/>
          </a:p>
          <a:p>
            <a:r>
              <a:rPr lang="en-GB" dirty="0"/>
              <a:t>The role involves close operational management across a broad portfolio, with frequent competing deadlines and the need to manage confidential and sensitive information, including employee relations matters, financial data and governance papers, with discretion and sound judgement. </a:t>
            </a:r>
          </a:p>
          <a:p>
            <a:r>
              <a:rPr lang="en-GB" dirty="0"/>
              <a:t>The postholder will be expected to work predominantly on campus, with flexibility for remote working. Occasional evening or weekend working, as well as overnight stays and travel may be required to support key organisational events, governance deadlines or business continuity incidents</a:t>
            </a:r>
          </a:p>
          <a:p>
            <a:endParaRPr lang="en-GB" sz="1400" dirty="0"/>
          </a:p>
          <a:p>
            <a:pPr lvl="0">
              <a:spcAft>
                <a:spcPts val="0"/>
              </a:spcAft>
              <a:tabLst>
                <a:tab pos="180340" algn="l"/>
                <a:tab pos="457200" algn="l"/>
              </a:tabLst>
            </a:pPr>
            <a:endParaRPr lang="en-GB" sz="1400" dirty="0">
              <a:effectLst/>
              <a:ea typeface="Calibri" panose="020F0502020204030204" pitchFamily="34" charset="0"/>
            </a:endParaRPr>
          </a:p>
        </p:txBody>
      </p:sp>
      <p:sp>
        <p:nvSpPr>
          <p:cNvPr id="3" name="Title 2">
            <a:extLst>
              <a:ext uri="{FF2B5EF4-FFF2-40B4-BE49-F238E27FC236}">
                <a16:creationId xmlns:a16="http://schemas.microsoft.com/office/drawing/2014/main" id="{8460024C-CFA3-C6D9-9E07-A17726ED0869}"/>
              </a:ext>
            </a:extLst>
          </p:cNvPr>
          <p:cNvSpPr>
            <a:spLocks noGrp="1"/>
          </p:cNvSpPr>
          <p:nvPr>
            <p:ph type="title"/>
          </p:nvPr>
        </p:nvSpPr>
        <p:spPr>
          <a:xfrm>
            <a:off x="630621" y="365128"/>
            <a:ext cx="8594342" cy="587109"/>
          </a:xfrm>
        </p:spPr>
        <p:txBody>
          <a:bodyPr>
            <a:normAutofit/>
          </a:bodyPr>
          <a:lstStyle/>
          <a:p>
            <a:r>
              <a:rPr lang="en-US" dirty="0"/>
              <a:t>Special Conditions</a:t>
            </a:r>
            <a:endParaRPr lang="en-GB" dirty="0"/>
          </a:p>
        </p:txBody>
      </p:sp>
    </p:spTree>
    <p:extLst>
      <p:ext uri="{BB962C8B-B14F-4D97-AF65-F5344CB8AC3E}">
        <p14:creationId xmlns:p14="http://schemas.microsoft.com/office/powerpoint/2010/main" val="221522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D734E7-1EA2-47A0-99EA-561BC2898810}"/>
              </a:ext>
            </a:extLst>
          </p:cNvPr>
          <p:cNvSpPr>
            <a:spLocks noGrp="1"/>
          </p:cNvSpPr>
          <p:nvPr>
            <p:ph type="title"/>
          </p:nvPr>
        </p:nvSpPr>
        <p:spPr>
          <a:xfrm>
            <a:off x="681037" y="1216839"/>
            <a:ext cx="8543925" cy="1325563"/>
          </a:xfrm>
        </p:spPr>
        <p:txBody>
          <a:bodyPr/>
          <a:lstStyle/>
          <a:p>
            <a:pPr algn="l"/>
            <a:r>
              <a:rPr lang="en-GB" dirty="0"/>
              <a:t>Thank you.</a:t>
            </a:r>
          </a:p>
        </p:txBody>
      </p:sp>
      <p:sp>
        <p:nvSpPr>
          <p:cNvPr id="5" name="Rectangle 4">
            <a:extLst>
              <a:ext uri="{FF2B5EF4-FFF2-40B4-BE49-F238E27FC236}">
                <a16:creationId xmlns:a16="http://schemas.microsoft.com/office/drawing/2014/main" id="{76E28D67-545C-4D5C-B2BD-D93C5DA88528}"/>
              </a:ext>
            </a:extLst>
          </p:cNvPr>
          <p:cNvSpPr/>
          <p:nvPr/>
        </p:nvSpPr>
        <p:spPr>
          <a:xfrm>
            <a:off x="681037" y="2542402"/>
            <a:ext cx="4864100" cy="1569660"/>
          </a:xfrm>
          <a:prstGeom prst="rect">
            <a:avLst/>
          </a:prstGeom>
        </p:spPr>
        <p:txBody>
          <a:bodyPr wrap="square">
            <a:spAutoFit/>
          </a:bodyPr>
          <a:lstStyle/>
          <a:p>
            <a:r>
              <a:rPr lang="en-US" sz="3200" dirty="0">
                <a:solidFill>
                  <a:srgbClr val="FFFFFF"/>
                </a:solidFill>
                <a:latin typeface="Poppins Medium" panose="00000600000000000000" pitchFamily="2" charset="0"/>
                <a:cs typeface="Poppins Medium" panose="00000600000000000000" pitchFamily="2" charset="0"/>
              </a:rPr>
              <a:t>thesu@bath.ac.uk</a:t>
            </a:r>
          </a:p>
          <a:p>
            <a:r>
              <a:rPr lang="en-US" sz="3200" dirty="0">
                <a:solidFill>
                  <a:srgbClr val="FFFFFF"/>
                </a:solidFill>
                <a:latin typeface="Poppins Medium" panose="00000600000000000000" pitchFamily="2" charset="0"/>
                <a:cs typeface="Poppins Medium" panose="00000600000000000000" pitchFamily="2" charset="0"/>
              </a:rPr>
              <a:t>01225 38 3800</a:t>
            </a:r>
          </a:p>
          <a:p>
            <a:r>
              <a:rPr lang="en-US" sz="3200" dirty="0">
                <a:solidFill>
                  <a:srgbClr val="FFFFFF"/>
                </a:solidFill>
                <a:latin typeface="Poppins Medium" panose="00000600000000000000" pitchFamily="2" charset="0"/>
                <a:cs typeface="Poppins Medium" panose="00000600000000000000" pitchFamily="2" charset="0"/>
              </a:rPr>
              <a:t>www.thesubath.com</a:t>
            </a:r>
          </a:p>
        </p:txBody>
      </p:sp>
      <p:sp>
        <p:nvSpPr>
          <p:cNvPr id="6" name="TextBox 5">
            <a:extLst>
              <a:ext uri="{FF2B5EF4-FFF2-40B4-BE49-F238E27FC236}">
                <a16:creationId xmlns:a16="http://schemas.microsoft.com/office/drawing/2014/main" id="{EC699C65-D245-477E-98A7-BAB6D4E6BB92}"/>
              </a:ext>
            </a:extLst>
          </p:cNvPr>
          <p:cNvSpPr txBox="1"/>
          <p:nvPr/>
        </p:nvSpPr>
        <p:spPr>
          <a:xfrm>
            <a:off x="931580" y="4564590"/>
            <a:ext cx="1332000" cy="307777"/>
          </a:xfrm>
          <a:prstGeom prst="rect">
            <a:avLst/>
          </a:prstGeom>
          <a:noFill/>
        </p:spPr>
        <p:txBody>
          <a:bodyPr wrap="square" rtlCol="0">
            <a:spAutoFit/>
          </a:bodyPr>
          <a:lstStyle/>
          <a:p>
            <a:r>
              <a:rPr lang="en-US" sz="1400" dirty="0">
                <a:solidFill>
                  <a:srgbClr val="FFFFFF"/>
                </a:solidFill>
                <a:latin typeface="Poppins Medium" panose="00000600000000000000" pitchFamily="2" charset="0"/>
                <a:cs typeface="Poppins Medium" panose="00000600000000000000" pitchFamily="2" charset="0"/>
              </a:rPr>
              <a:t>@thesubath</a:t>
            </a:r>
          </a:p>
        </p:txBody>
      </p:sp>
      <p:sp>
        <p:nvSpPr>
          <p:cNvPr id="7" name="TextBox 6">
            <a:extLst>
              <a:ext uri="{FF2B5EF4-FFF2-40B4-BE49-F238E27FC236}">
                <a16:creationId xmlns:a16="http://schemas.microsoft.com/office/drawing/2014/main" id="{4A52AC6B-327C-4478-9C68-757C51900F0B}"/>
              </a:ext>
            </a:extLst>
          </p:cNvPr>
          <p:cNvSpPr txBox="1"/>
          <p:nvPr/>
        </p:nvSpPr>
        <p:spPr>
          <a:xfrm>
            <a:off x="2637479" y="4564589"/>
            <a:ext cx="1332000" cy="307777"/>
          </a:xfrm>
          <a:prstGeom prst="rect">
            <a:avLst/>
          </a:prstGeom>
          <a:noFill/>
        </p:spPr>
        <p:txBody>
          <a:bodyPr wrap="square" rtlCol="0">
            <a:spAutoFit/>
          </a:bodyPr>
          <a:lstStyle/>
          <a:p>
            <a:r>
              <a:rPr lang="en-US" sz="1400" dirty="0">
                <a:solidFill>
                  <a:srgbClr val="FFFFFF"/>
                </a:solidFill>
                <a:latin typeface="Poppins Medium" panose="00000600000000000000" pitchFamily="2" charset="0"/>
                <a:cs typeface="Poppins Medium" panose="00000600000000000000" pitchFamily="2" charset="0"/>
              </a:rPr>
              <a:t>@thesubath</a:t>
            </a:r>
          </a:p>
        </p:txBody>
      </p:sp>
      <p:sp>
        <p:nvSpPr>
          <p:cNvPr id="8" name="TextBox 7">
            <a:extLst>
              <a:ext uri="{FF2B5EF4-FFF2-40B4-BE49-F238E27FC236}">
                <a16:creationId xmlns:a16="http://schemas.microsoft.com/office/drawing/2014/main" id="{CFE8A539-7377-4A0F-9702-A25E530CE32A}"/>
              </a:ext>
            </a:extLst>
          </p:cNvPr>
          <p:cNvSpPr txBox="1"/>
          <p:nvPr/>
        </p:nvSpPr>
        <p:spPr>
          <a:xfrm>
            <a:off x="4286999" y="4564588"/>
            <a:ext cx="1332000" cy="307777"/>
          </a:xfrm>
          <a:prstGeom prst="rect">
            <a:avLst/>
          </a:prstGeom>
          <a:noFill/>
        </p:spPr>
        <p:txBody>
          <a:bodyPr wrap="square" rtlCol="0">
            <a:spAutoFit/>
          </a:bodyPr>
          <a:lstStyle/>
          <a:p>
            <a:r>
              <a:rPr lang="en-US" sz="1400" dirty="0">
                <a:solidFill>
                  <a:srgbClr val="FFFFFF"/>
                </a:solidFill>
                <a:latin typeface="Poppins Medium" panose="00000600000000000000" pitchFamily="2" charset="0"/>
                <a:cs typeface="Poppins Medium" panose="00000600000000000000" pitchFamily="2" charset="0"/>
              </a:rPr>
              <a:t>@thesubath</a:t>
            </a:r>
          </a:p>
        </p:txBody>
      </p:sp>
      <p:pic>
        <p:nvPicPr>
          <p:cNvPr id="9" name="Picture 8">
            <a:extLst>
              <a:ext uri="{FF2B5EF4-FFF2-40B4-BE49-F238E27FC236}">
                <a16:creationId xmlns:a16="http://schemas.microsoft.com/office/drawing/2014/main" id="{94606590-147A-4446-987B-F63104E221A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81037" y="4580996"/>
            <a:ext cx="250543" cy="252000"/>
          </a:xfrm>
          <a:prstGeom prst="rect">
            <a:avLst/>
          </a:prstGeom>
        </p:spPr>
      </p:pic>
      <p:pic>
        <p:nvPicPr>
          <p:cNvPr id="10" name="Picture 9">
            <a:extLst>
              <a:ext uri="{FF2B5EF4-FFF2-40B4-BE49-F238E27FC236}">
                <a16:creationId xmlns:a16="http://schemas.microsoft.com/office/drawing/2014/main" id="{3A994A5C-29F6-4EF8-A21A-20A716B50B2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383323" y="4572802"/>
            <a:ext cx="250608" cy="252000"/>
          </a:xfrm>
          <a:prstGeom prst="rect">
            <a:avLst/>
          </a:prstGeom>
        </p:spPr>
      </p:pic>
      <p:pic>
        <p:nvPicPr>
          <p:cNvPr id="11" name="Picture 10">
            <a:extLst>
              <a:ext uri="{FF2B5EF4-FFF2-40B4-BE49-F238E27FC236}">
                <a16:creationId xmlns:a16="http://schemas.microsoft.com/office/drawing/2014/main" id="{9F14F585-4CB7-4613-80E7-78E618DCC44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067796" y="4583695"/>
            <a:ext cx="219203" cy="188932"/>
          </a:xfrm>
          <a:prstGeom prst="rect">
            <a:avLst/>
          </a:prstGeom>
        </p:spPr>
      </p:pic>
      <p:sp>
        <p:nvSpPr>
          <p:cNvPr id="12" name="TextBox 11">
            <a:extLst>
              <a:ext uri="{FF2B5EF4-FFF2-40B4-BE49-F238E27FC236}">
                <a16:creationId xmlns:a16="http://schemas.microsoft.com/office/drawing/2014/main" id="{CFE8A539-7377-4A0F-9702-A25E530CE32A}"/>
              </a:ext>
            </a:extLst>
          </p:cNvPr>
          <p:cNvSpPr txBox="1"/>
          <p:nvPr/>
        </p:nvSpPr>
        <p:spPr>
          <a:xfrm>
            <a:off x="5643470" y="4510658"/>
            <a:ext cx="2492343" cy="369332"/>
          </a:xfrm>
          <a:prstGeom prst="rect">
            <a:avLst/>
          </a:prstGeom>
          <a:noFill/>
        </p:spPr>
        <p:txBody>
          <a:bodyPr wrap="square" rtlCol="0">
            <a:spAutoFit/>
          </a:bodyPr>
          <a:lstStyle/>
          <a:p>
            <a:r>
              <a:rPr lang="en-US" b="1" dirty="0">
                <a:solidFill>
                  <a:srgbClr val="FFFFFF"/>
                </a:solidFill>
                <a:latin typeface="Poppins Black" panose="00000A00000000000000" pitchFamily="2" charset="0"/>
                <a:cs typeface="Poppins Black" panose="00000A00000000000000" pitchFamily="2" charset="0"/>
              </a:rPr>
              <a:t>in</a:t>
            </a:r>
            <a:r>
              <a:rPr lang="en-US" sz="1400" dirty="0">
                <a:solidFill>
                  <a:srgbClr val="FFFFFF"/>
                </a:solidFill>
                <a:latin typeface="Poppins Medium" panose="00000600000000000000" pitchFamily="2" charset="0"/>
                <a:cs typeface="Poppins Medium" panose="00000600000000000000" pitchFamily="2" charset="0"/>
              </a:rPr>
              <a:t> /company/thesubath</a:t>
            </a:r>
          </a:p>
        </p:txBody>
      </p:sp>
    </p:spTree>
    <p:extLst>
      <p:ext uri="{BB962C8B-B14F-4D97-AF65-F5344CB8AC3E}">
        <p14:creationId xmlns:p14="http://schemas.microsoft.com/office/powerpoint/2010/main" val="13373155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C79BF541-C5D2-4047-8038-29361D9F9AD9}" vid="{07E7F4D4-F06B-4AA4-9CE1-C7889231D1D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E3A51A36833C46A180BB90986602BF" ma:contentTypeVersion="3" ma:contentTypeDescription="Create a new document." ma:contentTypeScope="" ma:versionID="60c0ecac144aec064494ca518354c596">
  <xsd:schema xmlns:xsd="http://www.w3.org/2001/XMLSchema" xmlns:xs="http://www.w3.org/2001/XMLSchema" xmlns:p="http://schemas.microsoft.com/office/2006/metadata/properties" xmlns:ns2="401229aa-189c-4c21-97ca-8ca046669b9a" targetNamespace="http://schemas.microsoft.com/office/2006/metadata/properties" ma:root="true" ma:fieldsID="6ae5bc7179c477f54d1395094d8f7173" ns2:_="">
    <xsd:import namespace="401229aa-189c-4c21-97ca-8ca046669b9a"/>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1229aa-189c-4c21-97ca-8ca046669b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0518350-0CE6-43DC-82B0-2803ACDA0D60}"/>
</file>

<file path=customXml/itemProps2.xml><?xml version="1.0" encoding="utf-8"?>
<ds:datastoreItem xmlns:ds="http://schemas.openxmlformats.org/officeDocument/2006/customXml" ds:itemID="{22E1820C-8F6A-4FC7-AB48-E493644CBB49}"/>
</file>

<file path=customXml/itemProps3.xml><?xml version="1.0" encoding="utf-8"?>
<ds:datastoreItem xmlns:ds="http://schemas.openxmlformats.org/officeDocument/2006/customXml" ds:itemID="{6BAC051F-67D1-4E04-9120-C34FCA1079BE}"/>
</file>

<file path=docMetadata/LabelInfo.xml><?xml version="1.0" encoding="utf-8"?>
<clbl:labelList xmlns:clbl="http://schemas.microsoft.com/office/2020/mipLabelMetadata">
  <clbl:label id="{377e3d22-4ea1-422d-b0ad-8fcc89406b9e}" enabled="0" method="" siteId="{377e3d22-4ea1-422d-b0ad-8fcc89406b9e}" removed="1"/>
</clbl:labelList>
</file>

<file path=docProps/app.xml><?xml version="1.0" encoding="utf-8"?>
<Properties xmlns="http://schemas.openxmlformats.org/officeDocument/2006/extended-properties" xmlns:vt="http://schemas.openxmlformats.org/officeDocument/2006/docPropsVTypes">
  <Template>SU Job Pack Template</Template>
  <TotalTime>0</TotalTime>
  <Words>2585</Words>
  <Application>Microsoft Office PowerPoint</Application>
  <PresentationFormat>A4 Paper (210x297 mm)</PresentationFormat>
  <Paragraphs>182</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Poppins</vt:lpstr>
      <vt:lpstr>Arial</vt:lpstr>
      <vt:lpstr>Poppins Medium</vt:lpstr>
      <vt:lpstr>Calibri</vt:lpstr>
      <vt:lpstr>Calibri Light</vt:lpstr>
      <vt:lpstr>Poppins Black</vt:lpstr>
      <vt:lpstr>Office Theme</vt:lpstr>
      <vt:lpstr>Head of Operations</vt:lpstr>
      <vt:lpstr>Welcome</vt:lpstr>
      <vt:lpstr>What we do</vt:lpstr>
      <vt:lpstr>Organisational Change &amp; Development</vt:lpstr>
      <vt:lpstr>Operations Team Structure</vt:lpstr>
      <vt:lpstr>Role overview</vt:lpstr>
      <vt:lpstr>Main responsibilities</vt:lpstr>
      <vt:lpstr>Main responsibilities</vt:lpstr>
      <vt:lpstr>Main responsibilities</vt:lpstr>
      <vt:lpstr>Main responsibilities</vt:lpstr>
      <vt:lpstr>Person Specification</vt:lpstr>
      <vt:lpstr>Person Specification</vt:lpstr>
      <vt:lpstr>Person Specification</vt:lpstr>
      <vt:lpstr>Effective Behaviours</vt:lpstr>
      <vt:lpstr>Effective Behaviours</vt:lpstr>
      <vt:lpstr>Special Conditions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Peer Support Manager</dc:title>
  <dc:creator>Sam Cook</dc:creator>
  <cp:lastModifiedBy>Fiona Slaven</cp:lastModifiedBy>
  <cp:revision>47</cp:revision>
  <cp:lastPrinted>2021-01-06T10:56:54Z</cp:lastPrinted>
  <dcterms:created xsi:type="dcterms:W3CDTF">2020-08-26T19:23:52Z</dcterms:created>
  <dcterms:modified xsi:type="dcterms:W3CDTF">2026-08-26T06:32:03Z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0x0101006EE3A51A36833C46A180BB90986602BF</vt:lpwstr>
  </property>
</Properties>
</file>